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176" r:id="rId1"/>
  </p:sldMasterIdLst>
  <p:notesMasterIdLst>
    <p:notesMasterId r:id="rId55"/>
  </p:notesMasterIdLst>
  <p:sldIdLst>
    <p:sldId id="256" r:id="rId2"/>
    <p:sldId id="345" r:id="rId3"/>
    <p:sldId id="306" r:id="rId4"/>
    <p:sldId id="291" r:id="rId5"/>
    <p:sldId id="310" r:id="rId6"/>
    <p:sldId id="311" r:id="rId7"/>
    <p:sldId id="312" r:id="rId8"/>
    <p:sldId id="315" r:id="rId9"/>
    <p:sldId id="314" r:id="rId10"/>
    <p:sldId id="309" r:id="rId11"/>
    <p:sldId id="320" r:id="rId12"/>
    <p:sldId id="316" r:id="rId13"/>
    <p:sldId id="321" r:id="rId14"/>
    <p:sldId id="317" r:id="rId15"/>
    <p:sldId id="322" r:id="rId16"/>
    <p:sldId id="323" r:id="rId17"/>
    <p:sldId id="318" r:id="rId18"/>
    <p:sldId id="324" r:id="rId19"/>
    <p:sldId id="328" r:id="rId20"/>
    <p:sldId id="329" r:id="rId21"/>
    <p:sldId id="325" r:id="rId22"/>
    <p:sldId id="319" r:id="rId23"/>
    <p:sldId id="330" r:id="rId24"/>
    <p:sldId id="331" r:id="rId25"/>
    <p:sldId id="332" r:id="rId26"/>
    <p:sldId id="333" r:id="rId27"/>
    <p:sldId id="334" r:id="rId28"/>
    <p:sldId id="335" r:id="rId29"/>
    <p:sldId id="338" r:id="rId30"/>
    <p:sldId id="339" r:id="rId31"/>
    <p:sldId id="336" r:id="rId32"/>
    <p:sldId id="340" r:id="rId33"/>
    <p:sldId id="341" r:id="rId34"/>
    <p:sldId id="342" r:id="rId35"/>
    <p:sldId id="353" r:id="rId36"/>
    <p:sldId id="344" r:id="rId37"/>
    <p:sldId id="337" r:id="rId38"/>
    <p:sldId id="343" r:id="rId39"/>
    <p:sldId id="346" r:id="rId40"/>
    <p:sldId id="354" r:id="rId41"/>
    <p:sldId id="356" r:id="rId42"/>
    <p:sldId id="357" r:id="rId43"/>
    <p:sldId id="360" r:id="rId44"/>
    <p:sldId id="348" r:id="rId45"/>
    <p:sldId id="350" r:id="rId46"/>
    <p:sldId id="358" r:id="rId47"/>
    <p:sldId id="364" r:id="rId48"/>
    <p:sldId id="361" r:id="rId49"/>
    <p:sldId id="351" r:id="rId50"/>
    <p:sldId id="363" r:id="rId51"/>
    <p:sldId id="307" r:id="rId52"/>
    <p:sldId id="362" r:id="rId53"/>
    <p:sldId id="268" r:id="rId5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A897C9B-3684-4088-A95E-C391FE425155}" v="6" dt="2026-01-07T15:39:16.12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Estilo Médio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Estilo Médio 2 - Ênfase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466" autoAdjust="0"/>
    <p:restoredTop sz="94422" autoAdjust="0"/>
  </p:normalViewPr>
  <p:slideViewPr>
    <p:cSldViewPr snapToGrid="0">
      <p:cViewPr varScale="1">
        <p:scale>
          <a:sx n="70" d="100"/>
          <a:sy n="70" d="100"/>
        </p:scale>
        <p:origin x="778" y="2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microsoft.com/office/2015/10/relationships/revisionInfo" Target="revisionInfo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ullo Estevam" userId="6a7db5c51fb4b330" providerId="LiveId" clId="{58E560CC-1C59-496E-987C-D54D1BF08E3F}"/>
    <pc:docChg chg="undo custSel modSld">
      <pc:chgData name="Paullo Estevam" userId="6a7db5c51fb4b330" providerId="LiveId" clId="{58E560CC-1C59-496E-987C-D54D1BF08E3F}" dt="2026-01-07T15:46:06.731" v="77" actId="6549"/>
      <pc:docMkLst>
        <pc:docMk/>
      </pc:docMkLst>
      <pc:sldChg chg="modSp mod">
        <pc:chgData name="Paullo Estevam" userId="6a7db5c51fb4b330" providerId="LiveId" clId="{58E560CC-1C59-496E-987C-D54D1BF08E3F}" dt="2026-01-07T15:46:06.731" v="77" actId="6549"/>
        <pc:sldMkLst>
          <pc:docMk/>
          <pc:sldMk cId="938926697" sldId="256"/>
        </pc:sldMkLst>
        <pc:spChg chg="mod">
          <ac:chgData name="Paullo Estevam" userId="6a7db5c51fb4b330" providerId="LiveId" clId="{58E560CC-1C59-496E-987C-D54D1BF08E3F}" dt="2026-01-07T15:46:06.731" v="77" actId="6549"/>
          <ac:spMkLst>
            <pc:docMk/>
            <pc:sldMk cId="938926697" sldId="256"/>
            <ac:spMk id="2" creationId="{BAE6D0B2-AB71-5AB8-54DA-503C8BECC73E}"/>
          </ac:spMkLst>
        </pc:spChg>
        <pc:picChg chg="mod">
          <ac:chgData name="Paullo Estevam" userId="6a7db5c51fb4b330" providerId="LiveId" clId="{58E560CC-1C59-496E-987C-D54D1BF08E3F}" dt="2026-01-07T15:35:18.147" v="71" actId="14100"/>
          <ac:picMkLst>
            <pc:docMk/>
            <pc:sldMk cId="938926697" sldId="256"/>
            <ac:picMk id="8" creationId="{3485D22C-0E2C-BBCA-8EE3-CE7816E31D5F}"/>
          </ac:picMkLst>
        </pc:picChg>
      </pc:sldChg>
      <pc:sldChg chg="addSp delSp modSp mod">
        <pc:chgData name="Paullo Estevam" userId="6a7db5c51fb4b330" providerId="LiveId" clId="{58E560CC-1C59-496E-987C-D54D1BF08E3F}" dt="2026-01-07T14:51:51.785" v="31" actId="1076"/>
        <pc:sldMkLst>
          <pc:docMk/>
          <pc:sldMk cId="550024752" sldId="312"/>
        </pc:sldMkLst>
        <pc:picChg chg="add mod">
          <ac:chgData name="Paullo Estevam" userId="6a7db5c51fb4b330" providerId="LiveId" clId="{58E560CC-1C59-496E-987C-D54D1BF08E3F}" dt="2026-01-07T14:51:51.785" v="31" actId="1076"/>
          <ac:picMkLst>
            <pc:docMk/>
            <pc:sldMk cId="550024752" sldId="312"/>
            <ac:picMk id="3" creationId="{AE3C7078-2C34-6530-93BC-A618D22F2DF0}"/>
          </ac:picMkLst>
        </pc:picChg>
        <pc:picChg chg="del">
          <ac:chgData name="Paullo Estevam" userId="6a7db5c51fb4b330" providerId="LiveId" clId="{58E560CC-1C59-496E-987C-D54D1BF08E3F}" dt="2026-01-07T14:51:37.494" v="9" actId="478"/>
          <ac:picMkLst>
            <pc:docMk/>
            <pc:sldMk cId="550024752" sldId="312"/>
            <ac:picMk id="8" creationId="{486CACD6-DC10-F687-7DFD-B7A56D88C4FA}"/>
          </ac:picMkLst>
        </pc:picChg>
      </pc:sldChg>
      <pc:sldChg chg="addSp delSp modSp mod">
        <pc:chgData name="Paullo Estevam" userId="6a7db5c51fb4b330" providerId="LiveId" clId="{58E560CC-1C59-496E-987C-D54D1BF08E3F}" dt="2026-01-07T15:30:25.671" v="44" actId="14100"/>
        <pc:sldMkLst>
          <pc:docMk/>
          <pc:sldMk cId="207033679" sldId="320"/>
        </pc:sldMkLst>
        <pc:picChg chg="add del mod">
          <ac:chgData name="Paullo Estevam" userId="6a7db5c51fb4b330" providerId="LiveId" clId="{58E560CC-1C59-496E-987C-D54D1BF08E3F}" dt="2026-01-07T15:30:22.078" v="42" actId="478"/>
          <ac:picMkLst>
            <pc:docMk/>
            <pc:sldMk cId="207033679" sldId="320"/>
            <ac:picMk id="3" creationId="{29BA61DA-AED0-9922-6196-52F37BF3DE2A}"/>
          </ac:picMkLst>
        </pc:picChg>
        <pc:picChg chg="del">
          <ac:chgData name="Paullo Estevam" userId="6a7db5c51fb4b330" providerId="LiveId" clId="{58E560CC-1C59-496E-987C-D54D1BF08E3F}" dt="2026-01-07T15:29:25.900" v="37" actId="478"/>
          <ac:picMkLst>
            <pc:docMk/>
            <pc:sldMk cId="207033679" sldId="320"/>
            <ac:picMk id="6" creationId="{8DD5C7DB-0F95-1246-8B25-24E8ED9764BA}"/>
          </ac:picMkLst>
        </pc:picChg>
        <pc:picChg chg="add mod">
          <ac:chgData name="Paullo Estevam" userId="6a7db5c51fb4b330" providerId="LiveId" clId="{58E560CC-1C59-496E-987C-D54D1BF08E3F}" dt="2026-01-07T15:30:25.671" v="44" actId="14100"/>
          <ac:picMkLst>
            <pc:docMk/>
            <pc:sldMk cId="207033679" sldId="320"/>
            <ac:picMk id="7" creationId="{665A895E-464D-8C15-C4F1-7185F7444E48}"/>
          </ac:picMkLst>
        </pc:picChg>
      </pc:sldChg>
    </pc:docChg>
  </pc:docChgLst>
</pc:chgInfo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svg"/><Relationship Id="rId1" Type="http://schemas.openxmlformats.org/officeDocument/2006/relationships/image" Target="../media/image55.png"/><Relationship Id="rId6" Type="http://schemas.openxmlformats.org/officeDocument/2006/relationships/image" Target="../media/image60.svg"/><Relationship Id="rId5" Type="http://schemas.openxmlformats.org/officeDocument/2006/relationships/image" Target="../media/image59.png"/><Relationship Id="rId4" Type="http://schemas.openxmlformats.org/officeDocument/2006/relationships/image" Target="../media/image58.svg"/></Relationships>
</file>

<file path=ppt/diagrams/_rels/data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svg"/><Relationship Id="rId1" Type="http://schemas.openxmlformats.org/officeDocument/2006/relationships/image" Target="../media/image61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svg"/><Relationship Id="rId1" Type="http://schemas.openxmlformats.org/officeDocument/2006/relationships/image" Target="../media/image55.png"/><Relationship Id="rId6" Type="http://schemas.openxmlformats.org/officeDocument/2006/relationships/image" Target="../media/image60.svg"/><Relationship Id="rId5" Type="http://schemas.openxmlformats.org/officeDocument/2006/relationships/image" Target="../media/image59.png"/><Relationship Id="rId4" Type="http://schemas.openxmlformats.org/officeDocument/2006/relationships/image" Target="../media/image58.svg"/></Relationships>
</file>

<file path=ppt/diagrams/_rels/drawing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svg"/><Relationship Id="rId1" Type="http://schemas.openxmlformats.org/officeDocument/2006/relationships/image" Target="../media/image6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3105034-2F76-45A1-AB83-AB481B0D6195}" type="doc">
      <dgm:prSet loTypeId="urn:microsoft.com/office/officeart/2005/8/layout/cycle2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885A072D-BFC7-42D0-A3B5-61AF83630719}">
      <dgm:prSet phldrT="[Text]" custT="1"/>
      <dgm:spPr/>
      <dgm:t>
        <a:bodyPr/>
        <a:lstStyle/>
        <a:p>
          <a:r>
            <a:rPr lang="pt-BR" sz="1400" dirty="0">
              <a:latin typeface="Google Sans"/>
            </a:rPr>
            <a:t>Equipe de Desenvolvimento</a:t>
          </a:r>
        </a:p>
      </dgm:t>
    </dgm:pt>
    <dgm:pt modelId="{9EA11B50-974B-4534-8BAF-E9B292084BB0}" type="parTrans" cxnId="{906F861C-760C-498D-A92F-B73C8DB987FA}">
      <dgm:prSet/>
      <dgm:spPr/>
      <dgm:t>
        <a:bodyPr/>
        <a:lstStyle/>
        <a:p>
          <a:endParaRPr lang="pt-BR" sz="4400">
            <a:latin typeface="Google Sans"/>
          </a:endParaRPr>
        </a:p>
      </dgm:t>
    </dgm:pt>
    <dgm:pt modelId="{8CEEEBF2-AD2D-4735-8EBA-1E8A50C88485}" type="sibTrans" cxnId="{906F861C-760C-498D-A92F-B73C8DB987FA}">
      <dgm:prSet custT="1"/>
      <dgm:spPr/>
      <dgm:t>
        <a:bodyPr/>
        <a:lstStyle/>
        <a:p>
          <a:endParaRPr lang="pt-BR" sz="1200">
            <a:latin typeface="Google Sans"/>
          </a:endParaRPr>
        </a:p>
      </dgm:t>
    </dgm:pt>
    <dgm:pt modelId="{9AD55E32-60DF-4DA6-A23F-E76D8E0BB248}">
      <dgm:prSet phldrT="[Text]" custT="1"/>
      <dgm:spPr/>
      <dgm:t>
        <a:bodyPr/>
        <a:lstStyle/>
        <a:p>
          <a:r>
            <a:rPr lang="pt-BR" sz="1400" dirty="0">
              <a:latin typeface="Google Sans"/>
            </a:rPr>
            <a:t>Equipe </a:t>
          </a:r>
          <a:r>
            <a:rPr lang="pt-BR" sz="1400" dirty="0" err="1">
              <a:latin typeface="Google Sans"/>
            </a:rPr>
            <a:t>DevOps</a:t>
          </a:r>
          <a:endParaRPr lang="pt-BR" sz="1400" dirty="0">
            <a:latin typeface="Google Sans"/>
          </a:endParaRPr>
        </a:p>
      </dgm:t>
    </dgm:pt>
    <dgm:pt modelId="{554D469D-0142-4C10-B010-591A98AA640B}" type="parTrans" cxnId="{46D6B7C8-5008-497F-9F0A-9BEBE8D5554E}">
      <dgm:prSet/>
      <dgm:spPr/>
      <dgm:t>
        <a:bodyPr/>
        <a:lstStyle/>
        <a:p>
          <a:endParaRPr lang="pt-BR" sz="4400">
            <a:latin typeface="Google Sans"/>
          </a:endParaRPr>
        </a:p>
      </dgm:t>
    </dgm:pt>
    <dgm:pt modelId="{A248C7C5-8943-47FF-A2E2-3F3554D4B1B9}" type="sibTrans" cxnId="{46D6B7C8-5008-497F-9F0A-9BEBE8D5554E}">
      <dgm:prSet custT="1"/>
      <dgm:spPr/>
      <dgm:t>
        <a:bodyPr/>
        <a:lstStyle/>
        <a:p>
          <a:endParaRPr lang="pt-BR" sz="1200">
            <a:latin typeface="Google Sans"/>
          </a:endParaRPr>
        </a:p>
      </dgm:t>
    </dgm:pt>
    <dgm:pt modelId="{2528CA40-D0DE-4A5E-9D35-F48B346BE492}">
      <dgm:prSet phldrT="[Text]" custT="1"/>
      <dgm:spPr/>
      <dgm:t>
        <a:bodyPr/>
        <a:lstStyle/>
        <a:p>
          <a:r>
            <a:rPr lang="pt-BR" sz="1400" dirty="0">
              <a:latin typeface="Google Sans"/>
            </a:rPr>
            <a:t>Analista </a:t>
          </a:r>
          <a:r>
            <a:rPr lang="pt-BR" sz="1400" dirty="0" err="1">
              <a:latin typeface="Google Sans"/>
            </a:rPr>
            <a:t>DevOps</a:t>
          </a:r>
          <a:endParaRPr lang="pt-BR" sz="1400" dirty="0">
            <a:latin typeface="Google Sans"/>
          </a:endParaRPr>
        </a:p>
      </dgm:t>
    </dgm:pt>
    <dgm:pt modelId="{358A7F77-0FA8-4781-960C-BB45D7533A86}" type="parTrans" cxnId="{20559A38-3397-416B-A266-B08189CAF769}">
      <dgm:prSet/>
      <dgm:spPr/>
      <dgm:t>
        <a:bodyPr/>
        <a:lstStyle/>
        <a:p>
          <a:endParaRPr lang="pt-BR" sz="4400">
            <a:latin typeface="Google Sans"/>
          </a:endParaRPr>
        </a:p>
      </dgm:t>
    </dgm:pt>
    <dgm:pt modelId="{9FA2F76A-193D-45A1-8B1B-1CDEBE0F0A07}" type="sibTrans" cxnId="{20559A38-3397-416B-A266-B08189CAF769}">
      <dgm:prSet custT="1"/>
      <dgm:spPr/>
      <dgm:t>
        <a:bodyPr/>
        <a:lstStyle/>
        <a:p>
          <a:endParaRPr lang="pt-BR" sz="1200">
            <a:latin typeface="Google Sans"/>
          </a:endParaRPr>
        </a:p>
      </dgm:t>
    </dgm:pt>
    <dgm:pt modelId="{B4F2C7BC-7246-4486-98F5-0E30108FAB0B}">
      <dgm:prSet phldrT="[Text]" custT="1"/>
      <dgm:spPr/>
      <dgm:t>
        <a:bodyPr/>
        <a:lstStyle/>
        <a:p>
          <a:r>
            <a:rPr lang="pt-BR" sz="1400" dirty="0">
              <a:latin typeface="Google Sans"/>
            </a:rPr>
            <a:t>Analista QA</a:t>
          </a:r>
        </a:p>
      </dgm:t>
    </dgm:pt>
    <dgm:pt modelId="{2587840C-E8C2-4E57-87EB-032FD4E8BA6E}" type="parTrans" cxnId="{CD7D50F5-2537-4D16-BE44-0EA03512C304}">
      <dgm:prSet/>
      <dgm:spPr/>
      <dgm:t>
        <a:bodyPr/>
        <a:lstStyle/>
        <a:p>
          <a:endParaRPr lang="pt-BR" sz="4400">
            <a:latin typeface="Google Sans"/>
          </a:endParaRPr>
        </a:p>
      </dgm:t>
    </dgm:pt>
    <dgm:pt modelId="{3175C7E4-551A-496F-AB9B-3BA856FDF631}" type="sibTrans" cxnId="{CD7D50F5-2537-4D16-BE44-0EA03512C304}">
      <dgm:prSet custT="1"/>
      <dgm:spPr/>
      <dgm:t>
        <a:bodyPr/>
        <a:lstStyle/>
        <a:p>
          <a:endParaRPr lang="pt-BR" sz="1200">
            <a:latin typeface="Google Sans"/>
          </a:endParaRPr>
        </a:p>
      </dgm:t>
    </dgm:pt>
    <dgm:pt modelId="{1DFEC593-AA13-4BD4-BBAD-57DFA2A2EDFB}">
      <dgm:prSet phldrT="[Text]" custT="1"/>
      <dgm:spPr/>
      <dgm:t>
        <a:bodyPr/>
        <a:lstStyle/>
        <a:p>
          <a:r>
            <a:rPr lang="pt-BR" sz="1400" dirty="0" err="1">
              <a:latin typeface="Google Sans"/>
            </a:rPr>
            <a:t>Tester</a:t>
          </a:r>
          <a:endParaRPr lang="pt-BR" sz="1400" dirty="0">
            <a:latin typeface="Google Sans"/>
          </a:endParaRPr>
        </a:p>
      </dgm:t>
    </dgm:pt>
    <dgm:pt modelId="{C0ED117C-C39C-464D-BAAE-6EA67ACE3B05}" type="parTrans" cxnId="{5B23015B-84CF-4704-B95C-8E8D29C2C4A1}">
      <dgm:prSet/>
      <dgm:spPr/>
      <dgm:t>
        <a:bodyPr/>
        <a:lstStyle/>
        <a:p>
          <a:endParaRPr lang="pt-BR" sz="4400">
            <a:latin typeface="Google Sans"/>
          </a:endParaRPr>
        </a:p>
      </dgm:t>
    </dgm:pt>
    <dgm:pt modelId="{4F091D0C-0321-458F-8555-657C73F4AADB}" type="sibTrans" cxnId="{5B23015B-84CF-4704-B95C-8E8D29C2C4A1}">
      <dgm:prSet custT="1"/>
      <dgm:spPr/>
      <dgm:t>
        <a:bodyPr/>
        <a:lstStyle/>
        <a:p>
          <a:endParaRPr lang="pt-BR" sz="1200">
            <a:latin typeface="Google Sans"/>
          </a:endParaRPr>
        </a:p>
      </dgm:t>
    </dgm:pt>
    <dgm:pt modelId="{145D326F-83CA-4B4C-B1EB-39DC9B02A659}">
      <dgm:prSet phldrT="[Text]" custT="1"/>
      <dgm:spPr/>
      <dgm:t>
        <a:bodyPr/>
        <a:lstStyle/>
        <a:p>
          <a:r>
            <a:rPr lang="pt-BR" sz="1400" dirty="0">
              <a:latin typeface="Google Sans"/>
            </a:rPr>
            <a:t>Líder Técnico </a:t>
          </a:r>
        </a:p>
      </dgm:t>
    </dgm:pt>
    <dgm:pt modelId="{4943769D-FBD5-463F-9494-38237298A238}" type="parTrans" cxnId="{40CEFD9B-F00F-445B-87C8-66E20721469D}">
      <dgm:prSet/>
      <dgm:spPr/>
      <dgm:t>
        <a:bodyPr/>
        <a:lstStyle/>
        <a:p>
          <a:endParaRPr lang="pt-BR" sz="4400">
            <a:latin typeface="Google Sans"/>
          </a:endParaRPr>
        </a:p>
      </dgm:t>
    </dgm:pt>
    <dgm:pt modelId="{2CE38124-C77F-440D-8C30-9254C2B7D1AE}" type="sibTrans" cxnId="{40CEFD9B-F00F-445B-87C8-66E20721469D}">
      <dgm:prSet custT="1"/>
      <dgm:spPr/>
      <dgm:t>
        <a:bodyPr/>
        <a:lstStyle/>
        <a:p>
          <a:endParaRPr lang="pt-BR" sz="1200">
            <a:latin typeface="Google Sans"/>
          </a:endParaRPr>
        </a:p>
      </dgm:t>
    </dgm:pt>
    <dgm:pt modelId="{F7D28E01-332E-4B2D-A903-7A827A5584F7}">
      <dgm:prSet phldrT="[Text]" custT="1"/>
      <dgm:spPr/>
      <dgm:t>
        <a:bodyPr/>
        <a:lstStyle/>
        <a:p>
          <a:r>
            <a:rPr lang="pt-BR" sz="1400" dirty="0">
              <a:latin typeface="Google Sans"/>
            </a:rPr>
            <a:t>Especialista em Segurança </a:t>
          </a:r>
        </a:p>
      </dgm:t>
    </dgm:pt>
    <dgm:pt modelId="{B9F187B4-3F69-4391-BDB8-71574A9A353D}" type="parTrans" cxnId="{6A5CBA6B-D6E3-413F-B05A-B212AF21EFB0}">
      <dgm:prSet/>
      <dgm:spPr/>
      <dgm:t>
        <a:bodyPr/>
        <a:lstStyle/>
        <a:p>
          <a:endParaRPr lang="pt-BR" sz="4400">
            <a:latin typeface="Google Sans"/>
          </a:endParaRPr>
        </a:p>
      </dgm:t>
    </dgm:pt>
    <dgm:pt modelId="{0888F4DB-0418-4F20-907C-C217A787C993}" type="sibTrans" cxnId="{6A5CBA6B-D6E3-413F-B05A-B212AF21EFB0}">
      <dgm:prSet custT="1"/>
      <dgm:spPr/>
      <dgm:t>
        <a:bodyPr/>
        <a:lstStyle/>
        <a:p>
          <a:endParaRPr lang="pt-BR" sz="1200">
            <a:latin typeface="Google Sans"/>
          </a:endParaRPr>
        </a:p>
      </dgm:t>
    </dgm:pt>
    <dgm:pt modelId="{5E80406F-2D55-49C6-927E-A8C8E2ADCE45}">
      <dgm:prSet custT="1"/>
      <dgm:spPr/>
      <dgm:t>
        <a:bodyPr/>
        <a:lstStyle/>
        <a:p>
          <a:r>
            <a:rPr lang="pt-BR" sz="1400" dirty="0">
              <a:latin typeface="Google Sans"/>
            </a:rPr>
            <a:t>Scrum Master</a:t>
          </a:r>
        </a:p>
      </dgm:t>
    </dgm:pt>
    <dgm:pt modelId="{82EAFAA5-EC40-4091-AB4E-6495EFE93DB4}" type="parTrans" cxnId="{D8074075-C295-4FC2-AA55-FDE25D83269A}">
      <dgm:prSet/>
      <dgm:spPr/>
      <dgm:t>
        <a:bodyPr/>
        <a:lstStyle/>
        <a:p>
          <a:endParaRPr lang="pt-BR" sz="4400">
            <a:latin typeface="Google Sans"/>
          </a:endParaRPr>
        </a:p>
      </dgm:t>
    </dgm:pt>
    <dgm:pt modelId="{1ECB282A-4CCB-4F95-90CA-CBE6F7664ED6}" type="sibTrans" cxnId="{D8074075-C295-4FC2-AA55-FDE25D83269A}">
      <dgm:prSet custT="1"/>
      <dgm:spPr/>
      <dgm:t>
        <a:bodyPr/>
        <a:lstStyle/>
        <a:p>
          <a:endParaRPr lang="pt-BR" sz="1200">
            <a:latin typeface="Google Sans"/>
          </a:endParaRPr>
        </a:p>
      </dgm:t>
    </dgm:pt>
    <dgm:pt modelId="{D2435B5A-83D7-42D9-AD07-63F2D7E3ECBA}">
      <dgm:prSet custT="1"/>
      <dgm:spPr/>
      <dgm:t>
        <a:bodyPr/>
        <a:lstStyle/>
        <a:p>
          <a:r>
            <a:rPr lang="pt-BR" sz="1400" dirty="0">
              <a:latin typeface="Google Sans"/>
            </a:rPr>
            <a:t>Desenvolvedor</a:t>
          </a:r>
        </a:p>
      </dgm:t>
    </dgm:pt>
    <dgm:pt modelId="{0F8F85D8-4DA7-4E54-8616-915EB2BDDC8E}" type="parTrans" cxnId="{41D8F293-301A-4298-AEBC-EF484F17CAF0}">
      <dgm:prSet/>
      <dgm:spPr/>
      <dgm:t>
        <a:bodyPr/>
        <a:lstStyle/>
        <a:p>
          <a:endParaRPr lang="pt-BR" sz="4400">
            <a:latin typeface="Google Sans"/>
          </a:endParaRPr>
        </a:p>
      </dgm:t>
    </dgm:pt>
    <dgm:pt modelId="{4467F388-005E-453B-BBAA-6FC92543C684}" type="sibTrans" cxnId="{41D8F293-301A-4298-AEBC-EF484F17CAF0}">
      <dgm:prSet custT="1"/>
      <dgm:spPr/>
      <dgm:t>
        <a:bodyPr/>
        <a:lstStyle/>
        <a:p>
          <a:endParaRPr lang="pt-BR" sz="1200">
            <a:latin typeface="Google Sans"/>
          </a:endParaRPr>
        </a:p>
      </dgm:t>
    </dgm:pt>
    <dgm:pt modelId="{668418FE-7A3A-4D1C-AB7F-9AE90181DE2A}">
      <dgm:prSet custT="1"/>
      <dgm:spPr/>
      <dgm:t>
        <a:bodyPr/>
        <a:lstStyle/>
        <a:p>
          <a:r>
            <a:rPr lang="pt-BR" sz="1400" dirty="0">
              <a:latin typeface="Google Sans"/>
            </a:rPr>
            <a:t>Engenheiro Cloud</a:t>
          </a:r>
        </a:p>
      </dgm:t>
    </dgm:pt>
    <dgm:pt modelId="{3479CB03-135D-46C2-80C3-C8AEA1450053}" type="parTrans" cxnId="{D20F8C17-FED0-48B5-B5BA-04BABF365E85}">
      <dgm:prSet/>
      <dgm:spPr/>
      <dgm:t>
        <a:bodyPr/>
        <a:lstStyle/>
        <a:p>
          <a:endParaRPr lang="pt-BR" sz="4400">
            <a:latin typeface="Google Sans"/>
          </a:endParaRPr>
        </a:p>
      </dgm:t>
    </dgm:pt>
    <dgm:pt modelId="{94D07E12-CD61-4422-8808-63067FC6036D}" type="sibTrans" cxnId="{D20F8C17-FED0-48B5-B5BA-04BABF365E85}">
      <dgm:prSet custT="1"/>
      <dgm:spPr/>
      <dgm:t>
        <a:bodyPr/>
        <a:lstStyle/>
        <a:p>
          <a:endParaRPr lang="pt-BR" sz="1200">
            <a:latin typeface="Google Sans"/>
          </a:endParaRPr>
        </a:p>
      </dgm:t>
    </dgm:pt>
    <dgm:pt modelId="{68AD4043-1390-4F19-B63D-A43EE2D1F1E0}" type="pres">
      <dgm:prSet presAssocID="{A3105034-2F76-45A1-AB83-AB481B0D6195}" presName="cycle" presStyleCnt="0">
        <dgm:presLayoutVars>
          <dgm:dir/>
          <dgm:resizeHandles val="exact"/>
        </dgm:presLayoutVars>
      </dgm:prSet>
      <dgm:spPr/>
    </dgm:pt>
    <dgm:pt modelId="{BD4BEBC9-1DD3-4A7E-AFEE-06CCA93552A5}" type="pres">
      <dgm:prSet presAssocID="{885A072D-BFC7-42D0-A3B5-61AF83630719}" presName="node" presStyleLbl="node1" presStyleIdx="0" presStyleCnt="10" custScaleX="125858">
        <dgm:presLayoutVars>
          <dgm:bulletEnabled val="1"/>
        </dgm:presLayoutVars>
      </dgm:prSet>
      <dgm:spPr/>
    </dgm:pt>
    <dgm:pt modelId="{605678A2-0268-48F9-BCA3-7E52FE67F1AC}" type="pres">
      <dgm:prSet presAssocID="{8CEEEBF2-AD2D-4735-8EBA-1E8A50C88485}" presName="sibTrans" presStyleLbl="sibTrans2D1" presStyleIdx="0" presStyleCnt="10"/>
      <dgm:spPr/>
    </dgm:pt>
    <dgm:pt modelId="{5891F4BD-7BF7-4051-AC90-DEB342A0312D}" type="pres">
      <dgm:prSet presAssocID="{8CEEEBF2-AD2D-4735-8EBA-1E8A50C88485}" presName="connectorText" presStyleLbl="sibTrans2D1" presStyleIdx="0" presStyleCnt="10"/>
      <dgm:spPr/>
    </dgm:pt>
    <dgm:pt modelId="{51ADF087-91F4-4187-A404-35E1D1B1C6CE}" type="pres">
      <dgm:prSet presAssocID="{9AD55E32-60DF-4DA6-A23F-E76D8E0BB248}" presName="node" presStyleLbl="node1" presStyleIdx="1" presStyleCnt="10" custScaleX="125858">
        <dgm:presLayoutVars>
          <dgm:bulletEnabled val="1"/>
        </dgm:presLayoutVars>
      </dgm:prSet>
      <dgm:spPr/>
    </dgm:pt>
    <dgm:pt modelId="{515647B0-7F32-4585-8F5C-71288ED62E5D}" type="pres">
      <dgm:prSet presAssocID="{A248C7C5-8943-47FF-A2E2-3F3554D4B1B9}" presName="sibTrans" presStyleLbl="sibTrans2D1" presStyleIdx="1" presStyleCnt="10"/>
      <dgm:spPr/>
    </dgm:pt>
    <dgm:pt modelId="{8AD81521-76FD-46A7-9FF1-AF4AF3BAF83D}" type="pres">
      <dgm:prSet presAssocID="{A248C7C5-8943-47FF-A2E2-3F3554D4B1B9}" presName="connectorText" presStyleLbl="sibTrans2D1" presStyleIdx="1" presStyleCnt="10"/>
      <dgm:spPr/>
    </dgm:pt>
    <dgm:pt modelId="{E745D842-441F-45EF-8D51-451B4A30D418}" type="pres">
      <dgm:prSet presAssocID="{2528CA40-D0DE-4A5E-9D35-F48B346BE492}" presName="node" presStyleLbl="node1" presStyleIdx="2" presStyleCnt="10" custScaleX="125858">
        <dgm:presLayoutVars>
          <dgm:bulletEnabled val="1"/>
        </dgm:presLayoutVars>
      </dgm:prSet>
      <dgm:spPr/>
    </dgm:pt>
    <dgm:pt modelId="{4C6D44FF-E44A-419E-B5C6-2E3708ADC5F1}" type="pres">
      <dgm:prSet presAssocID="{9FA2F76A-193D-45A1-8B1B-1CDEBE0F0A07}" presName="sibTrans" presStyleLbl="sibTrans2D1" presStyleIdx="2" presStyleCnt="10"/>
      <dgm:spPr/>
    </dgm:pt>
    <dgm:pt modelId="{4C036626-F338-4DB9-A471-FDFEBC2F7CA6}" type="pres">
      <dgm:prSet presAssocID="{9FA2F76A-193D-45A1-8B1B-1CDEBE0F0A07}" presName="connectorText" presStyleLbl="sibTrans2D1" presStyleIdx="2" presStyleCnt="10"/>
      <dgm:spPr/>
    </dgm:pt>
    <dgm:pt modelId="{3CC6F495-F016-49A7-85B6-B3BC1F8D539D}" type="pres">
      <dgm:prSet presAssocID="{B4F2C7BC-7246-4486-98F5-0E30108FAB0B}" presName="node" presStyleLbl="node1" presStyleIdx="3" presStyleCnt="10" custScaleX="125858">
        <dgm:presLayoutVars>
          <dgm:bulletEnabled val="1"/>
        </dgm:presLayoutVars>
      </dgm:prSet>
      <dgm:spPr/>
    </dgm:pt>
    <dgm:pt modelId="{5CC2FAB2-9D84-42AF-8D82-2F26D43AF535}" type="pres">
      <dgm:prSet presAssocID="{3175C7E4-551A-496F-AB9B-3BA856FDF631}" presName="sibTrans" presStyleLbl="sibTrans2D1" presStyleIdx="3" presStyleCnt="10"/>
      <dgm:spPr/>
    </dgm:pt>
    <dgm:pt modelId="{702B2E4A-7FF5-4E7B-9044-89E8D99FEE29}" type="pres">
      <dgm:prSet presAssocID="{3175C7E4-551A-496F-AB9B-3BA856FDF631}" presName="connectorText" presStyleLbl="sibTrans2D1" presStyleIdx="3" presStyleCnt="10"/>
      <dgm:spPr/>
    </dgm:pt>
    <dgm:pt modelId="{CBB96656-22A6-48D2-896E-5A7245EB89CE}" type="pres">
      <dgm:prSet presAssocID="{1DFEC593-AA13-4BD4-BBAD-57DFA2A2EDFB}" presName="node" presStyleLbl="node1" presStyleIdx="4" presStyleCnt="10" custScaleX="125858">
        <dgm:presLayoutVars>
          <dgm:bulletEnabled val="1"/>
        </dgm:presLayoutVars>
      </dgm:prSet>
      <dgm:spPr/>
    </dgm:pt>
    <dgm:pt modelId="{CA00F308-70DE-4AE4-9882-40D746588C46}" type="pres">
      <dgm:prSet presAssocID="{4F091D0C-0321-458F-8555-657C73F4AADB}" presName="sibTrans" presStyleLbl="sibTrans2D1" presStyleIdx="4" presStyleCnt="10"/>
      <dgm:spPr/>
    </dgm:pt>
    <dgm:pt modelId="{7AAA1836-8296-4EE2-B9F1-400F88A0FD61}" type="pres">
      <dgm:prSet presAssocID="{4F091D0C-0321-458F-8555-657C73F4AADB}" presName="connectorText" presStyleLbl="sibTrans2D1" presStyleIdx="4" presStyleCnt="10"/>
      <dgm:spPr/>
    </dgm:pt>
    <dgm:pt modelId="{D6BF5B25-1AAF-4851-B40C-22A0549BACB8}" type="pres">
      <dgm:prSet presAssocID="{145D326F-83CA-4B4C-B1EB-39DC9B02A659}" presName="node" presStyleLbl="node1" presStyleIdx="5" presStyleCnt="10" custScaleX="125858">
        <dgm:presLayoutVars>
          <dgm:bulletEnabled val="1"/>
        </dgm:presLayoutVars>
      </dgm:prSet>
      <dgm:spPr/>
    </dgm:pt>
    <dgm:pt modelId="{ED0035B2-5281-4019-BD4D-115B5CE8FFB6}" type="pres">
      <dgm:prSet presAssocID="{2CE38124-C77F-440D-8C30-9254C2B7D1AE}" presName="sibTrans" presStyleLbl="sibTrans2D1" presStyleIdx="5" presStyleCnt="10"/>
      <dgm:spPr/>
    </dgm:pt>
    <dgm:pt modelId="{345DF0D0-721B-4449-80DB-3E3C74E35016}" type="pres">
      <dgm:prSet presAssocID="{2CE38124-C77F-440D-8C30-9254C2B7D1AE}" presName="connectorText" presStyleLbl="sibTrans2D1" presStyleIdx="5" presStyleCnt="10"/>
      <dgm:spPr/>
    </dgm:pt>
    <dgm:pt modelId="{A1B9B3FB-E9AB-4873-80B5-42CF52846AF8}" type="pres">
      <dgm:prSet presAssocID="{F7D28E01-332E-4B2D-A903-7A827A5584F7}" presName="node" presStyleLbl="node1" presStyleIdx="6" presStyleCnt="10" custScaleX="125858">
        <dgm:presLayoutVars>
          <dgm:bulletEnabled val="1"/>
        </dgm:presLayoutVars>
      </dgm:prSet>
      <dgm:spPr/>
    </dgm:pt>
    <dgm:pt modelId="{24E50A88-F76B-4D1F-A49E-BE44233B68E2}" type="pres">
      <dgm:prSet presAssocID="{0888F4DB-0418-4F20-907C-C217A787C993}" presName="sibTrans" presStyleLbl="sibTrans2D1" presStyleIdx="6" presStyleCnt="10"/>
      <dgm:spPr/>
    </dgm:pt>
    <dgm:pt modelId="{456E8D06-0A37-43D7-A79D-01C7F820F12A}" type="pres">
      <dgm:prSet presAssocID="{0888F4DB-0418-4F20-907C-C217A787C993}" presName="connectorText" presStyleLbl="sibTrans2D1" presStyleIdx="6" presStyleCnt="10"/>
      <dgm:spPr/>
    </dgm:pt>
    <dgm:pt modelId="{4B17D8CC-1827-4203-AD25-23E7C8ABC738}" type="pres">
      <dgm:prSet presAssocID="{5E80406F-2D55-49C6-927E-A8C8E2ADCE45}" presName="node" presStyleLbl="node1" presStyleIdx="7" presStyleCnt="10" custScaleX="125858">
        <dgm:presLayoutVars>
          <dgm:bulletEnabled val="1"/>
        </dgm:presLayoutVars>
      </dgm:prSet>
      <dgm:spPr/>
    </dgm:pt>
    <dgm:pt modelId="{0FB2CBCD-6174-4C9E-A957-2942889DD9AE}" type="pres">
      <dgm:prSet presAssocID="{1ECB282A-4CCB-4F95-90CA-CBE6F7664ED6}" presName="sibTrans" presStyleLbl="sibTrans2D1" presStyleIdx="7" presStyleCnt="10"/>
      <dgm:spPr/>
    </dgm:pt>
    <dgm:pt modelId="{E738DF13-DB9B-4C1F-95A9-C9ADECCC52C5}" type="pres">
      <dgm:prSet presAssocID="{1ECB282A-4CCB-4F95-90CA-CBE6F7664ED6}" presName="connectorText" presStyleLbl="sibTrans2D1" presStyleIdx="7" presStyleCnt="10"/>
      <dgm:spPr/>
    </dgm:pt>
    <dgm:pt modelId="{4A19F9C5-5CF8-4B0F-90A6-45338AA1EC78}" type="pres">
      <dgm:prSet presAssocID="{D2435B5A-83D7-42D9-AD07-63F2D7E3ECBA}" presName="node" presStyleLbl="node1" presStyleIdx="8" presStyleCnt="10" custScaleX="125858">
        <dgm:presLayoutVars>
          <dgm:bulletEnabled val="1"/>
        </dgm:presLayoutVars>
      </dgm:prSet>
      <dgm:spPr/>
    </dgm:pt>
    <dgm:pt modelId="{6FD67BDB-B672-4AD8-B67B-6B12AD89F78C}" type="pres">
      <dgm:prSet presAssocID="{4467F388-005E-453B-BBAA-6FC92543C684}" presName="sibTrans" presStyleLbl="sibTrans2D1" presStyleIdx="8" presStyleCnt="10"/>
      <dgm:spPr/>
    </dgm:pt>
    <dgm:pt modelId="{5EC0CCEF-59D2-4DB0-8E66-BF54A71EB8B2}" type="pres">
      <dgm:prSet presAssocID="{4467F388-005E-453B-BBAA-6FC92543C684}" presName="connectorText" presStyleLbl="sibTrans2D1" presStyleIdx="8" presStyleCnt="10"/>
      <dgm:spPr/>
    </dgm:pt>
    <dgm:pt modelId="{D52A49BE-0942-4DF1-80CE-9A63BB00D01D}" type="pres">
      <dgm:prSet presAssocID="{668418FE-7A3A-4D1C-AB7F-9AE90181DE2A}" presName="node" presStyleLbl="node1" presStyleIdx="9" presStyleCnt="10" custScaleX="125858">
        <dgm:presLayoutVars>
          <dgm:bulletEnabled val="1"/>
        </dgm:presLayoutVars>
      </dgm:prSet>
      <dgm:spPr/>
    </dgm:pt>
    <dgm:pt modelId="{5DC33F0F-BC43-45E3-AC3C-7963031DE11E}" type="pres">
      <dgm:prSet presAssocID="{94D07E12-CD61-4422-8808-63067FC6036D}" presName="sibTrans" presStyleLbl="sibTrans2D1" presStyleIdx="9" presStyleCnt="10"/>
      <dgm:spPr/>
    </dgm:pt>
    <dgm:pt modelId="{504C6C6B-D716-4710-91FB-FD541D852022}" type="pres">
      <dgm:prSet presAssocID="{94D07E12-CD61-4422-8808-63067FC6036D}" presName="connectorText" presStyleLbl="sibTrans2D1" presStyleIdx="9" presStyleCnt="10"/>
      <dgm:spPr/>
    </dgm:pt>
  </dgm:ptLst>
  <dgm:cxnLst>
    <dgm:cxn modelId="{79EE5A07-AC54-499D-AB9A-7F2625131FAB}" type="presOf" srcId="{668418FE-7A3A-4D1C-AB7F-9AE90181DE2A}" destId="{D52A49BE-0942-4DF1-80CE-9A63BB00D01D}" srcOrd="0" destOrd="0" presId="urn:microsoft.com/office/officeart/2005/8/layout/cycle2"/>
    <dgm:cxn modelId="{19748D09-0213-4ED6-8994-7ADF229D373B}" type="presOf" srcId="{94D07E12-CD61-4422-8808-63067FC6036D}" destId="{504C6C6B-D716-4710-91FB-FD541D852022}" srcOrd="1" destOrd="0" presId="urn:microsoft.com/office/officeart/2005/8/layout/cycle2"/>
    <dgm:cxn modelId="{12B67F0C-2543-4FE4-9B1F-633A0339CAE6}" type="presOf" srcId="{1ECB282A-4CCB-4F95-90CA-CBE6F7664ED6}" destId="{E738DF13-DB9B-4C1F-95A9-C9ADECCC52C5}" srcOrd="1" destOrd="0" presId="urn:microsoft.com/office/officeart/2005/8/layout/cycle2"/>
    <dgm:cxn modelId="{D20F8C17-FED0-48B5-B5BA-04BABF365E85}" srcId="{A3105034-2F76-45A1-AB83-AB481B0D6195}" destId="{668418FE-7A3A-4D1C-AB7F-9AE90181DE2A}" srcOrd="9" destOrd="0" parTransId="{3479CB03-135D-46C2-80C3-C8AEA1450053}" sibTransId="{94D07E12-CD61-4422-8808-63067FC6036D}"/>
    <dgm:cxn modelId="{A9E66E1B-E14D-43C4-A83F-DF832AACC7DA}" type="presOf" srcId="{A3105034-2F76-45A1-AB83-AB481B0D6195}" destId="{68AD4043-1390-4F19-B63D-A43EE2D1F1E0}" srcOrd="0" destOrd="0" presId="urn:microsoft.com/office/officeart/2005/8/layout/cycle2"/>
    <dgm:cxn modelId="{906F861C-760C-498D-A92F-B73C8DB987FA}" srcId="{A3105034-2F76-45A1-AB83-AB481B0D6195}" destId="{885A072D-BFC7-42D0-A3B5-61AF83630719}" srcOrd="0" destOrd="0" parTransId="{9EA11B50-974B-4534-8BAF-E9B292084BB0}" sibTransId="{8CEEEBF2-AD2D-4735-8EBA-1E8A50C88485}"/>
    <dgm:cxn modelId="{B84C811D-2C5B-4FA3-8B68-813D5A0B8209}" type="presOf" srcId="{2CE38124-C77F-440D-8C30-9254C2B7D1AE}" destId="{ED0035B2-5281-4019-BD4D-115B5CE8FFB6}" srcOrd="0" destOrd="0" presId="urn:microsoft.com/office/officeart/2005/8/layout/cycle2"/>
    <dgm:cxn modelId="{6DCDFE25-F381-41EB-8DE5-C48A91FFDA67}" type="presOf" srcId="{1DFEC593-AA13-4BD4-BBAD-57DFA2A2EDFB}" destId="{CBB96656-22A6-48D2-896E-5A7245EB89CE}" srcOrd="0" destOrd="0" presId="urn:microsoft.com/office/officeart/2005/8/layout/cycle2"/>
    <dgm:cxn modelId="{BA499534-9BAD-4145-B704-021706420B93}" type="presOf" srcId="{A248C7C5-8943-47FF-A2E2-3F3554D4B1B9}" destId="{515647B0-7F32-4585-8F5C-71288ED62E5D}" srcOrd="0" destOrd="0" presId="urn:microsoft.com/office/officeart/2005/8/layout/cycle2"/>
    <dgm:cxn modelId="{20559A38-3397-416B-A266-B08189CAF769}" srcId="{A3105034-2F76-45A1-AB83-AB481B0D6195}" destId="{2528CA40-D0DE-4A5E-9D35-F48B346BE492}" srcOrd="2" destOrd="0" parTransId="{358A7F77-0FA8-4781-960C-BB45D7533A86}" sibTransId="{9FA2F76A-193D-45A1-8B1B-1CDEBE0F0A07}"/>
    <dgm:cxn modelId="{5B23015B-84CF-4704-B95C-8E8D29C2C4A1}" srcId="{A3105034-2F76-45A1-AB83-AB481B0D6195}" destId="{1DFEC593-AA13-4BD4-BBAD-57DFA2A2EDFB}" srcOrd="4" destOrd="0" parTransId="{C0ED117C-C39C-464D-BAAE-6EA67ACE3B05}" sibTransId="{4F091D0C-0321-458F-8555-657C73F4AADB}"/>
    <dgm:cxn modelId="{79B4E363-0527-474D-9A72-6A39D0E22F49}" type="presOf" srcId="{885A072D-BFC7-42D0-A3B5-61AF83630719}" destId="{BD4BEBC9-1DD3-4A7E-AFEE-06CCA93552A5}" srcOrd="0" destOrd="0" presId="urn:microsoft.com/office/officeart/2005/8/layout/cycle2"/>
    <dgm:cxn modelId="{56293F67-22BA-41B8-BB81-EF212CE592F0}" type="presOf" srcId="{9FA2F76A-193D-45A1-8B1B-1CDEBE0F0A07}" destId="{4C6D44FF-E44A-419E-B5C6-2E3708ADC5F1}" srcOrd="0" destOrd="0" presId="urn:microsoft.com/office/officeart/2005/8/layout/cycle2"/>
    <dgm:cxn modelId="{D3DEAD68-7365-4797-B698-71A21F929CC3}" type="presOf" srcId="{9FA2F76A-193D-45A1-8B1B-1CDEBE0F0A07}" destId="{4C036626-F338-4DB9-A471-FDFEBC2F7CA6}" srcOrd="1" destOrd="0" presId="urn:microsoft.com/office/officeart/2005/8/layout/cycle2"/>
    <dgm:cxn modelId="{798EA469-1401-4A37-B933-F9DCC66E35BC}" type="presOf" srcId="{D2435B5A-83D7-42D9-AD07-63F2D7E3ECBA}" destId="{4A19F9C5-5CF8-4B0F-90A6-45338AA1EC78}" srcOrd="0" destOrd="0" presId="urn:microsoft.com/office/officeart/2005/8/layout/cycle2"/>
    <dgm:cxn modelId="{6A5CBA6B-D6E3-413F-B05A-B212AF21EFB0}" srcId="{A3105034-2F76-45A1-AB83-AB481B0D6195}" destId="{F7D28E01-332E-4B2D-A903-7A827A5584F7}" srcOrd="6" destOrd="0" parTransId="{B9F187B4-3F69-4391-BDB8-71574A9A353D}" sibTransId="{0888F4DB-0418-4F20-907C-C217A787C993}"/>
    <dgm:cxn modelId="{EFD5FE72-E1F0-4614-8DA9-06C544E4B1C5}" type="presOf" srcId="{A248C7C5-8943-47FF-A2E2-3F3554D4B1B9}" destId="{8AD81521-76FD-46A7-9FF1-AF4AF3BAF83D}" srcOrd="1" destOrd="0" presId="urn:microsoft.com/office/officeart/2005/8/layout/cycle2"/>
    <dgm:cxn modelId="{D8074075-C295-4FC2-AA55-FDE25D83269A}" srcId="{A3105034-2F76-45A1-AB83-AB481B0D6195}" destId="{5E80406F-2D55-49C6-927E-A8C8E2ADCE45}" srcOrd="7" destOrd="0" parTransId="{82EAFAA5-EC40-4091-AB4E-6495EFE93DB4}" sibTransId="{1ECB282A-4CCB-4F95-90CA-CBE6F7664ED6}"/>
    <dgm:cxn modelId="{EEFBED76-1AC3-4263-8C75-C296BF457707}" type="presOf" srcId="{2CE38124-C77F-440D-8C30-9254C2B7D1AE}" destId="{345DF0D0-721B-4449-80DB-3E3C74E35016}" srcOrd="1" destOrd="0" presId="urn:microsoft.com/office/officeart/2005/8/layout/cycle2"/>
    <dgm:cxn modelId="{DDEBCF77-09E8-4C70-B817-772FB8DE5A9C}" type="presOf" srcId="{3175C7E4-551A-496F-AB9B-3BA856FDF631}" destId="{702B2E4A-7FF5-4E7B-9044-89E8D99FEE29}" srcOrd="1" destOrd="0" presId="urn:microsoft.com/office/officeart/2005/8/layout/cycle2"/>
    <dgm:cxn modelId="{E194947A-E090-497E-8D22-8A4FF681CE1E}" type="presOf" srcId="{5E80406F-2D55-49C6-927E-A8C8E2ADCE45}" destId="{4B17D8CC-1827-4203-AD25-23E7C8ABC738}" srcOrd="0" destOrd="0" presId="urn:microsoft.com/office/officeart/2005/8/layout/cycle2"/>
    <dgm:cxn modelId="{18581889-8936-4F56-B8DA-4EF2471722BA}" type="presOf" srcId="{0888F4DB-0418-4F20-907C-C217A787C993}" destId="{24E50A88-F76B-4D1F-A49E-BE44233B68E2}" srcOrd="0" destOrd="0" presId="urn:microsoft.com/office/officeart/2005/8/layout/cycle2"/>
    <dgm:cxn modelId="{BA3CCD91-BA8F-4C85-BD28-1C74B23C97C6}" type="presOf" srcId="{8CEEEBF2-AD2D-4735-8EBA-1E8A50C88485}" destId="{5891F4BD-7BF7-4051-AC90-DEB342A0312D}" srcOrd="1" destOrd="0" presId="urn:microsoft.com/office/officeart/2005/8/layout/cycle2"/>
    <dgm:cxn modelId="{41D8F293-301A-4298-AEBC-EF484F17CAF0}" srcId="{A3105034-2F76-45A1-AB83-AB481B0D6195}" destId="{D2435B5A-83D7-42D9-AD07-63F2D7E3ECBA}" srcOrd="8" destOrd="0" parTransId="{0F8F85D8-4DA7-4E54-8616-915EB2BDDC8E}" sibTransId="{4467F388-005E-453B-BBAA-6FC92543C684}"/>
    <dgm:cxn modelId="{FB48719A-7B98-455F-9ABE-52F2F4E977CE}" type="presOf" srcId="{8CEEEBF2-AD2D-4735-8EBA-1E8A50C88485}" destId="{605678A2-0268-48F9-BCA3-7E52FE67F1AC}" srcOrd="0" destOrd="0" presId="urn:microsoft.com/office/officeart/2005/8/layout/cycle2"/>
    <dgm:cxn modelId="{3642F19A-79F9-44B7-A456-57EA88A9E762}" type="presOf" srcId="{F7D28E01-332E-4B2D-A903-7A827A5584F7}" destId="{A1B9B3FB-E9AB-4873-80B5-42CF52846AF8}" srcOrd="0" destOrd="0" presId="urn:microsoft.com/office/officeart/2005/8/layout/cycle2"/>
    <dgm:cxn modelId="{40CEFD9B-F00F-445B-87C8-66E20721469D}" srcId="{A3105034-2F76-45A1-AB83-AB481B0D6195}" destId="{145D326F-83CA-4B4C-B1EB-39DC9B02A659}" srcOrd="5" destOrd="0" parTransId="{4943769D-FBD5-463F-9494-38237298A238}" sibTransId="{2CE38124-C77F-440D-8C30-9254C2B7D1AE}"/>
    <dgm:cxn modelId="{6AC88C9F-C529-4469-A852-B540242ED0FB}" type="presOf" srcId="{94D07E12-CD61-4422-8808-63067FC6036D}" destId="{5DC33F0F-BC43-45E3-AC3C-7963031DE11E}" srcOrd="0" destOrd="0" presId="urn:microsoft.com/office/officeart/2005/8/layout/cycle2"/>
    <dgm:cxn modelId="{9241A3A0-DD20-4897-964C-EE32A92C075B}" type="presOf" srcId="{145D326F-83CA-4B4C-B1EB-39DC9B02A659}" destId="{D6BF5B25-1AAF-4851-B40C-22A0549BACB8}" srcOrd="0" destOrd="0" presId="urn:microsoft.com/office/officeart/2005/8/layout/cycle2"/>
    <dgm:cxn modelId="{4DF321A4-FD36-4228-B669-A6685122A26F}" type="presOf" srcId="{4467F388-005E-453B-BBAA-6FC92543C684}" destId="{5EC0CCEF-59D2-4DB0-8E66-BF54A71EB8B2}" srcOrd="1" destOrd="0" presId="urn:microsoft.com/office/officeart/2005/8/layout/cycle2"/>
    <dgm:cxn modelId="{78B3D7A7-0CCE-4F87-9EB0-083617C85C8A}" type="presOf" srcId="{9AD55E32-60DF-4DA6-A23F-E76D8E0BB248}" destId="{51ADF087-91F4-4187-A404-35E1D1B1C6CE}" srcOrd="0" destOrd="0" presId="urn:microsoft.com/office/officeart/2005/8/layout/cycle2"/>
    <dgm:cxn modelId="{484C73AE-5F2E-49E5-B4CD-5B35C6B7311E}" type="presOf" srcId="{2528CA40-D0DE-4A5E-9D35-F48B346BE492}" destId="{E745D842-441F-45EF-8D51-451B4A30D418}" srcOrd="0" destOrd="0" presId="urn:microsoft.com/office/officeart/2005/8/layout/cycle2"/>
    <dgm:cxn modelId="{B22402B4-ADE8-41E9-88B8-15673646DA08}" type="presOf" srcId="{3175C7E4-551A-496F-AB9B-3BA856FDF631}" destId="{5CC2FAB2-9D84-42AF-8D82-2F26D43AF535}" srcOrd="0" destOrd="0" presId="urn:microsoft.com/office/officeart/2005/8/layout/cycle2"/>
    <dgm:cxn modelId="{2EE45BC0-1A1C-4B2F-91D9-70196352496E}" type="presOf" srcId="{4F091D0C-0321-458F-8555-657C73F4AADB}" destId="{7AAA1836-8296-4EE2-B9F1-400F88A0FD61}" srcOrd="1" destOrd="0" presId="urn:microsoft.com/office/officeart/2005/8/layout/cycle2"/>
    <dgm:cxn modelId="{1D31A4C7-6326-45C1-AE8F-8B8347E1A161}" type="presOf" srcId="{0888F4DB-0418-4F20-907C-C217A787C993}" destId="{456E8D06-0A37-43D7-A79D-01C7F820F12A}" srcOrd="1" destOrd="0" presId="urn:microsoft.com/office/officeart/2005/8/layout/cycle2"/>
    <dgm:cxn modelId="{46D6B7C8-5008-497F-9F0A-9BEBE8D5554E}" srcId="{A3105034-2F76-45A1-AB83-AB481B0D6195}" destId="{9AD55E32-60DF-4DA6-A23F-E76D8E0BB248}" srcOrd="1" destOrd="0" parTransId="{554D469D-0142-4C10-B010-591A98AA640B}" sibTransId="{A248C7C5-8943-47FF-A2E2-3F3554D4B1B9}"/>
    <dgm:cxn modelId="{76583BCB-E4D1-407B-B244-87974246B4E5}" type="presOf" srcId="{B4F2C7BC-7246-4486-98F5-0E30108FAB0B}" destId="{3CC6F495-F016-49A7-85B6-B3BC1F8D539D}" srcOrd="0" destOrd="0" presId="urn:microsoft.com/office/officeart/2005/8/layout/cycle2"/>
    <dgm:cxn modelId="{4F26C5CF-72D3-4EAC-845A-C1B1B3248465}" type="presOf" srcId="{1ECB282A-4CCB-4F95-90CA-CBE6F7664ED6}" destId="{0FB2CBCD-6174-4C9E-A957-2942889DD9AE}" srcOrd="0" destOrd="0" presId="urn:microsoft.com/office/officeart/2005/8/layout/cycle2"/>
    <dgm:cxn modelId="{3A2F80F1-9DFA-403B-93B7-A7CFE68C58C0}" type="presOf" srcId="{4F091D0C-0321-458F-8555-657C73F4AADB}" destId="{CA00F308-70DE-4AE4-9882-40D746588C46}" srcOrd="0" destOrd="0" presId="urn:microsoft.com/office/officeart/2005/8/layout/cycle2"/>
    <dgm:cxn modelId="{2B0BEEF3-C6C1-456E-BE26-C6B6251D9883}" type="presOf" srcId="{4467F388-005E-453B-BBAA-6FC92543C684}" destId="{6FD67BDB-B672-4AD8-B67B-6B12AD89F78C}" srcOrd="0" destOrd="0" presId="urn:microsoft.com/office/officeart/2005/8/layout/cycle2"/>
    <dgm:cxn modelId="{CD7D50F5-2537-4D16-BE44-0EA03512C304}" srcId="{A3105034-2F76-45A1-AB83-AB481B0D6195}" destId="{B4F2C7BC-7246-4486-98F5-0E30108FAB0B}" srcOrd="3" destOrd="0" parTransId="{2587840C-E8C2-4E57-87EB-032FD4E8BA6E}" sibTransId="{3175C7E4-551A-496F-AB9B-3BA856FDF631}"/>
    <dgm:cxn modelId="{3B8411F9-30C4-453C-ACC7-2ECBF13BDEA1}" type="presParOf" srcId="{68AD4043-1390-4F19-B63D-A43EE2D1F1E0}" destId="{BD4BEBC9-1DD3-4A7E-AFEE-06CCA93552A5}" srcOrd="0" destOrd="0" presId="urn:microsoft.com/office/officeart/2005/8/layout/cycle2"/>
    <dgm:cxn modelId="{23C263AB-D60F-483A-AF9E-A7FF46717B76}" type="presParOf" srcId="{68AD4043-1390-4F19-B63D-A43EE2D1F1E0}" destId="{605678A2-0268-48F9-BCA3-7E52FE67F1AC}" srcOrd="1" destOrd="0" presId="urn:microsoft.com/office/officeart/2005/8/layout/cycle2"/>
    <dgm:cxn modelId="{AADBFAA1-9E5D-4D7E-A4A4-3CF53044275B}" type="presParOf" srcId="{605678A2-0268-48F9-BCA3-7E52FE67F1AC}" destId="{5891F4BD-7BF7-4051-AC90-DEB342A0312D}" srcOrd="0" destOrd="0" presId="urn:microsoft.com/office/officeart/2005/8/layout/cycle2"/>
    <dgm:cxn modelId="{E51ED968-EF16-4741-8D11-731A1EFF30BB}" type="presParOf" srcId="{68AD4043-1390-4F19-B63D-A43EE2D1F1E0}" destId="{51ADF087-91F4-4187-A404-35E1D1B1C6CE}" srcOrd="2" destOrd="0" presId="urn:microsoft.com/office/officeart/2005/8/layout/cycle2"/>
    <dgm:cxn modelId="{FD77D139-FAE9-4F38-8857-177C6A8B46A0}" type="presParOf" srcId="{68AD4043-1390-4F19-B63D-A43EE2D1F1E0}" destId="{515647B0-7F32-4585-8F5C-71288ED62E5D}" srcOrd="3" destOrd="0" presId="urn:microsoft.com/office/officeart/2005/8/layout/cycle2"/>
    <dgm:cxn modelId="{C94ED29C-12E0-46DB-952F-64ACDE49212F}" type="presParOf" srcId="{515647B0-7F32-4585-8F5C-71288ED62E5D}" destId="{8AD81521-76FD-46A7-9FF1-AF4AF3BAF83D}" srcOrd="0" destOrd="0" presId="urn:microsoft.com/office/officeart/2005/8/layout/cycle2"/>
    <dgm:cxn modelId="{6CC80F59-50A2-4553-8621-19900DFB2F7E}" type="presParOf" srcId="{68AD4043-1390-4F19-B63D-A43EE2D1F1E0}" destId="{E745D842-441F-45EF-8D51-451B4A30D418}" srcOrd="4" destOrd="0" presId="urn:microsoft.com/office/officeart/2005/8/layout/cycle2"/>
    <dgm:cxn modelId="{20B0A484-5BC7-40DA-9830-54BB82980DE5}" type="presParOf" srcId="{68AD4043-1390-4F19-B63D-A43EE2D1F1E0}" destId="{4C6D44FF-E44A-419E-B5C6-2E3708ADC5F1}" srcOrd="5" destOrd="0" presId="urn:microsoft.com/office/officeart/2005/8/layout/cycle2"/>
    <dgm:cxn modelId="{7902F8A5-4A4E-4EA2-AA40-868CBF0CAF7A}" type="presParOf" srcId="{4C6D44FF-E44A-419E-B5C6-2E3708ADC5F1}" destId="{4C036626-F338-4DB9-A471-FDFEBC2F7CA6}" srcOrd="0" destOrd="0" presId="urn:microsoft.com/office/officeart/2005/8/layout/cycle2"/>
    <dgm:cxn modelId="{7D0DBC6A-9D31-40C6-ADB5-4CDCE0CA7A44}" type="presParOf" srcId="{68AD4043-1390-4F19-B63D-A43EE2D1F1E0}" destId="{3CC6F495-F016-49A7-85B6-B3BC1F8D539D}" srcOrd="6" destOrd="0" presId="urn:microsoft.com/office/officeart/2005/8/layout/cycle2"/>
    <dgm:cxn modelId="{752BAF43-ACD4-4FF6-AF4F-3CC5659B006C}" type="presParOf" srcId="{68AD4043-1390-4F19-B63D-A43EE2D1F1E0}" destId="{5CC2FAB2-9D84-42AF-8D82-2F26D43AF535}" srcOrd="7" destOrd="0" presId="urn:microsoft.com/office/officeart/2005/8/layout/cycle2"/>
    <dgm:cxn modelId="{272DD4FF-7924-4D41-9DDE-2BCA3E82441C}" type="presParOf" srcId="{5CC2FAB2-9D84-42AF-8D82-2F26D43AF535}" destId="{702B2E4A-7FF5-4E7B-9044-89E8D99FEE29}" srcOrd="0" destOrd="0" presId="urn:microsoft.com/office/officeart/2005/8/layout/cycle2"/>
    <dgm:cxn modelId="{52E4F65A-39CE-48F4-9BBC-1C49BB8E8D41}" type="presParOf" srcId="{68AD4043-1390-4F19-B63D-A43EE2D1F1E0}" destId="{CBB96656-22A6-48D2-896E-5A7245EB89CE}" srcOrd="8" destOrd="0" presId="urn:microsoft.com/office/officeart/2005/8/layout/cycle2"/>
    <dgm:cxn modelId="{A14497C1-C8B3-43C8-8478-9EED8440CAB7}" type="presParOf" srcId="{68AD4043-1390-4F19-B63D-A43EE2D1F1E0}" destId="{CA00F308-70DE-4AE4-9882-40D746588C46}" srcOrd="9" destOrd="0" presId="urn:microsoft.com/office/officeart/2005/8/layout/cycle2"/>
    <dgm:cxn modelId="{46C8678E-368E-4F20-A2F0-2332CAB25903}" type="presParOf" srcId="{CA00F308-70DE-4AE4-9882-40D746588C46}" destId="{7AAA1836-8296-4EE2-B9F1-400F88A0FD61}" srcOrd="0" destOrd="0" presId="urn:microsoft.com/office/officeart/2005/8/layout/cycle2"/>
    <dgm:cxn modelId="{EE4B73AF-2804-43BE-BFA1-CFADF94C7748}" type="presParOf" srcId="{68AD4043-1390-4F19-B63D-A43EE2D1F1E0}" destId="{D6BF5B25-1AAF-4851-B40C-22A0549BACB8}" srcOrd="10" destOrd="0" presId="urn:microsoft.com/office/officeart/2005/8/layout/cycle2"/>
    <dgm:cxn modelId="{502046D1-4FF6-4BBA-8D79-AA0624FE5628}" type="presParOf" srcId="{68AD4043-1390-4F19-B63D-A43EE2D1F1E0}" destId="{ED0035B2-5281-4019-BD4D-115B5CE8FFB6}" srcOrd="11" destOrd="0" presId="urn:microsoft.com/office/officeart/2005/8/layout/cycle2"/>
    <dgm:cxn modelId="{A6395EEE-8D59-41BF-A663-F5C7DB4AE826}" type="presParOf" srcId="{ED0035B2-5281-4019-BD4D-115B5CE8FFB6}" destId="{345DF0D0-721B-4449-80DB-3E3C74E35016}" srcOrd="0" destOrd="0" presId="urn:microsoft.com/office/officeart/2005/8/layout/cycle2"/>
    <dgm:cxn modelId="{C267B8D9-0FF1-4758-A6BD-FFC8CB4132E3}" type="presParOf" srcId="{68AD4043-1390-4F19-B63D-A43EE2D1F1E0}" destId="{A1B9B3FB-E9AB-4873-80B5-42CF52846AF8}" srcOrd="12" destOrd="0" presId="urn:microsoft.com/office/officeart/2005/8/layout/cycle2"/>
    <dgm:cxn modelId="{5A6717F2-2AFB-4862-B729-60B8A7062686}" type="presParOf" srcId="{68AD4043-1390-4F19-B63D-A43EE2D1F1E0}" destId="{24E50A88-F76B-4D1F-A49E-BE44233B68E2}" srcOrd="13" destOrd="0" presId="urn:microsoft.com/office/officeart/2005/8/layout/cycle2"/>
    <dgm:cxn modelId="{248497D9-34BA-4AE1-9B1B-36864DA01C44}" type="presParOf" srcId="{24E50A88-F76B-4D1F-A49E-BE44233B68E2}" destId="{456E8D06-0A37-43D7-A79D-01C7F820F12A}" srcOrd="0" destOrd="0" presId="urn:microsoft.com/office/officeart/2005/8/layout/cycle2"/>
    <dgm:cxn modelId="{E86FE755-BD79-4535-BF64-65F35225CF08}" type="presParOf" srcId="{68AD4043-1390-4F19-B63D-A43EE2D1F1E0}" destId="{4B17D8CC-1827-4203-AD25-23E7C8ABC738}" srcOrd="14" destOrd="0" presId="urn:microsoft.com/office/officeart/2005/8/layout/cycle2"/>
    <dgm:cxn modelId="{A8AAC2F2-4245-421C-8032-7CD19297F1A7}" type="presParOf" srcId="{68AD4043-1390-4F19-B63D-A43EE2D1F1E0}" destId="{0FB2CBCD-6174-4C9E-A957-2942889DD9AE}" srcOrd="15" destOrd="0" presId="urn:microsoft.com/office/officeart/2005/8/layout/cycle2"/>
    <dgm:cxn modelId="{334BD40D-832B-4E3E-A756-4B07D3169BFA}" type="presParOf" srcId="{0FB2CBCD-6174-4C9E-A957-2942889DD9AE}" destId="{E738DF13-DB9B-4C1F-95A9-C9ADECCC52C5}" srcOrd="0" destOrd="0" presId="urn:microsoft.com/office/officeart/2005/8/layout/cycle2"/>
    <dgm:cxn modelId="{2667F6A3-DBB0-44DF-B993-2279EB30DE9F}" type="presParOf" srcId="{68AD4043-1390-4F19-B63D-A43EE2D1F1E0}" destId="{4A19F9C5-5CF8-4B0F-90A6-45338AA1EC78}" srcOrd="16" destOrd="0" presId="urn:microsoft.com/office/officeart/2005/8/layout/cycle2"/>
    <dgm:cxn modelId="{B2D5E0CE-1B23-418F-8D00-7518510771D3}" type="presParOf" srcId="{68AD4043-1390-4F19-B63D-A43EE2D1F1E0}" destId="{6FD67BDB-B672-4AD8-B67B-6B12AD89F78C}" srcOrd="17" destOrd="0" presId="urn:microsoft.com/office/officeart/2005/8/layout/cycle2"/>
    <dgm:cxn modelId="{181089E5-2026-468F-9AEB-75A6EEA69FB2}" type="presParOf" srcId="{6FD67BDB-B672-4AD8-B67B-6B12AD89F78C}" destId="{5EC0CCEF-59D2-4DB0-8E66-BF54A71EB8B2}" srcOrd="0" destOrd="0" presId="urn:microsoft.com/office/officeart/2005/8/layout/cycle2"/>
    <dgm:cxn modelId="{2DF1390E-DC66-40A9-A352-A313B3B36D3C}" type="presParOf" srcId="{68AD4043-1390-4F19-B63D-A43EE2D1F1E0}" destId="{D52A49BE-0942-4DF1-80CE-9A63BB00D01D}" srcOrd="18" destOrd="0" presId="urn:microsoft.com/office/officeart/2005/8/layout/cycle2"/>
    <dgm:cxn modelId="{F3EB3D35-3A5B-4770-95FE-6B7D8619576A}" type="presParOf" srcId="{68AD4043-1390-4F19-B63D-A43EE2D1F1E0}" destId="{5DC33F0F-BC43-45E3-AC3C-7963031DE11E}" srcOrd="19" destOrd="0" presId="urn:microsoft.com/office/officeart/2005/8/layout/cycle2"/>
    <dgm:cxn modelId="{831D0A46-21E9-42C7-8B40-965ADFB0E0EF}" type="presParOf" srcId="{5DC33F0F-BC43-45E3-AC3C-7963031DE11E}" destId="{504C6C6B-D716-4710-91FB-FD541D852022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1180BD9-A5AB-431E-80B5-A24BB9C7A473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EE1A9B28-E4D6-426E-8656-B6874839E2EE}">
      <dgm:prSet/>
      <dgm:spPr/>
      <dgm:t>
        <a:bodyPr/>
        <a:lstStyle/>
        <a:p>
          <a:pPr>
            <a:defRPr cap="all"/>
          </a:pPr>
          <a:r>
            <a:rPr lang="pt-BR" dirty="0"/>
            <a:t>GERÊNCIA DE PROJETO</a:t>
          </a:r>
          <a:endParaRPr lang="en-US" dirty="0"/>
        </a:p>
      </dgm:t>
    </dgm:pt>
    <dgm:pt modelId="{5BFECBAA-3584-43B2-9256-4FB52E192D3B}" type="parTrans" cxnId="{E70E7754-046C-4736-9334-9699A876E6A8}">
      <dgm:prSet/>
      <dgm:spPr/>
      <dgm:t>
        <a:bodyPr/>
        <a:lstStyle/>
        <a:p>
          <a:endParaRPr lang="en-US"/>
        </a:p>
      </dgm:t>
    </dgm:pt>
    <dgm:pt modelId="{AABA3DE6-B1DD-4C20-98EA-AF866D1181BD}" type="sibTrans" cxnId="{E70E7754-046C-4736-9334-9699A876E6A8}">
      <dgm:prSet/>
      <dgm:spPr/>
      <dgm:t>
        <a:bodyPr/>
        <a:lstStyle/>
        <a:p>
          <a:endParaRPr lang="en-US"/>
        </a:p>
      </dgm:t>
    </dgm:pt>
    <dgm:pt modelId="{F55174DA-21E7-4AA2-ABA0-82195A21FC71}">
      <dgm:prSet/>
      <dgm:spPr/>
      <dgm:t>
        <a:bodyPr/>
        <a:lstStyle/>
        <a:p>
          <a:pPr>
            <a:defRPr cap="all"/>
          </a:pPr>
          <a:r>
            <a:rPr lang="pt-BR" dirty="0"/>
            <a:t>INTEGRAÇÃO E COMUNICAÇÃO INTERNA</a:t>
          </a:r>
          <a:endParaRPr lang="en-US" dirty="0"/>
        </a:p>
      </dgm:t>
    </dgm:pt>
    <dgm:pt modelId="{9D34CA34-9A85-40D0-BEE0-654FC9BBF636}" type="parTrans" cxnId="{6A7FF6C1-1C3B-40CD-9BFC-48B9EA44BCCF}">
      <dgm:prSet/>
      <dgm:spPr/>
      <dgm:t>
        <a:bodyPr/>
        <a:lstStyle/>
        <a:p>
          <a:endParaRPr lang="en-US"/>
        </a:p>
      </dgm:t>
    </dgm:pt>
    <dgm:pt modelId="{070FB7C9-1683-46A9-B606-CD68723847DA}" type="sibTrans" cxnId="{6A7FF6C1-1C3B-40CD-9BFC-48B9EA44BCCF}">
      <dgm:prSet/>
      <dgm:spPr/>
      <dgm:t>
        <a:bodyPr/>
        <a:lstStyle/>
        <a:p>
          <a:endParaRPr lang="en-US"/>
        </a:p>
      </dgm:t>
    </dgm:pt>
    <dgm:pt modelId="{7BA0F60E-FE60-4DEB-8AC4-1073501862B2}">
      <dgm:prSet/>
      <dgm:spPr/>
      <dgm:t>
        <a:bodyPr/>
        <a:lstStyle/>
        <a:p>
          <a:pPr>
            <a:defRPr cap="all"/>
          </a:pPr>
          <a:r>
            <a:rPr lang="pt-BR" dirty="0"/>
            <a:t>DEVSECOPS E AUTOMAÇÃO</a:t>
          </a:r>
          <a:endParaRPr lang="en-US" dirty="0"/>
        </a:p>
      </dgm:t>
    </dgm:pt>
    <dgm:pt modelId="{20299A85-15F0-48F3-AD95-A193A623DBB8}" type="parTrans" cxnId="{6A8E07B9-3EDB-4584-A42A-4FB66AFFEAC6}">
      <dgm:prSet/>
      <dgm:spPr/>
      <dgm:t>
        <a:bodyPr/>
        <a:lstStyle/>
        <a:p>
          <a:endParaRPr lang="en-US"/>
        </a:p>
      </dgm:t>
    </dgm:pt>
    <dgm:pt modelId="{42DC3A08-EABF-4FF1-B63B-E1EAFA08164D}" type="sibTrans" cxnId="{6A8E07B9-3EDB-4584-A42A-4FB66AFFEAC6}">
      <dgm:prSet/>
      <dgm:spPr/>
      <dgm:t>
        <a:bodyPr/>
        <a:lstStyle/>
        <a:p>
          <a:endParaRPr lang="en-US"/>
        </a:p>
      </dgm:t>
    </dgm:pt>
    <dgm:pt modelId="{1C14FF48-28DF-4EAA-828F-39C7911526A7}" type="pres">
      <dgm:prSet presAssocID="{51180BD9-A5AB-431E-80B5-A24BB9C7A473}" presName="root" presStyleCnt="0">
        <dgm:presLayoutVars>
          <dgm:dir/>
          <dgm:resizeHandles val="exact"/>
        </dgm:presLayoutVars>
      </dgm:prSet>
      <dgm:spPr/>
    </dgm:pt>
    <dgm:pt modelId="{B87335C9-6670-49E9-9D99-69991F86573B}" type="pres">
      <dgm:prSet presAssocID="{EE1A9B28-E4D6-426E-8656-B6874839E2EE}" presName="compNode" presStyleCnt="0"/>
      <dgm:spPr/>
    </dgm:pt>
    <dgm:pt modelId="{EE58AA27-2C16-4416-83D4-C91B8552DDBE}" type="pres">
      <dgm:prSet presAssocID="{EE1A9B28-E4D6-426E-8656-B6874839E2EE}" presName="iconBgRect" presStyleLbl="bgShp" presStyleIdx="0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9C51BC7C-D932-453B-BBB4-5554A8966204}" type="pres">
      <dgm:prSet presAssocID="{EE1A9B28-E4D6-426E-8656-B6874839E2EE}" presName="iconRect" presStyleLbl="node1" presStyleIdx="0" presStyleCnt="3" custLinFactNeighborY="-2687"/>
      <dgm:spPr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ebra-cabeças"/>
        </a:ext>
      </dgm:extLst>
    </dgm:pt>
    <dgm:pt modelId="{85E36CAC-6081-4990-91B6-679EC085303D}" type="pres">
      <dgm:prSet presAssocID="{EE1A9B28-E4D6-426E-8656-B6874839E2EE}" presName="spaceRect" presStyleCnt="0"/>
      <dgm:spPr/>
    </dgm:pt>
    <dgm:pt modelId="{22764CA2-49C6-4156-A012-82367E2FFB86}" type="pres">
      <dgm:prSet presAssocID="{EE1A9B28-E4D6-426E-8656-B6874839E2EE}" presName="textRect" presStyleLbl="revTx" presStyleIdx="0" presStyleCnt="3">
        <dgm:presLayoutVars>
          <dgm:chMax val="1"/>
          <dgm:chPref val="1"/>
        </dgm:presLayoutVars>
      </dgm:prSet>
      <dgm:spPr/>
    </dgm:pt>
    <dgm:pt modelId="{2D7E005E-F535-43F9-9237-4AC140920532}" type="pres">
      <dgm:prSet presAssocID="{AABA3DE6-B1DD-4C20-98EA-AF866D1181BD}" presName="sibTrans" presStyleCnt="0"/>
      <dgm:spPr/>
    </dgm:pt>
    <dgm:pt modelId="{1BA8F995-F37C-45B9-AE45-EBEA7B9AD87B}" type="pres">
      <dgm:prSet presAssocID="{F55174DA-21E7-4AA2-ABA0-82195A21FC71}" presName="compNode" presStyleCnt="0"/>
      <dgm:spPr/>
    </dgm:pt>
    <dgm:pt modelId="{8FBBEE9A-8708-4F1E-A4CD-C4B1FCF44445}" type="pres">
      <dgm:prSet presAssocID="{F55174DA-21E7-4AA2-ABA0-82195A21FC71}" presName="iconBgRect" presStyleLbl="bgShp" presStyleIdx="1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55D0F57F-9E68-4827-BE33-E33715F10FF6}" type="pres">
      <dgm:prSet presAssocID="{F55174DA-21E7-4AA2-ABA0-82195A21FC71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erguntas"/>
        </a:ext>
      </dgm:extLst>
    </dgm:pt>
    <dgm:pt modelId="{90665888-5566-4600-B706-B7A08BAA92B9}" type="pres">
      <dgm:prSet presAssocID="{F55174DA-21E7-4AA2-ABA0-82195A21FC71}" presName="spaceRect" presStyleCnt="0"/>
      <dgm:spPr/>
    </dgm:pt>
    <dgm:pt modelId="{1C9A5D6A-5BDA-4AF8-87AF-D7F3B26872C3}" type="pres">
      <dgm:prSet presAssocID="{F55174DA-21E7-4AA2-ABA0-82195A21FC71}" presName="textRect" presStyleLbl="revTx" presStyleIdx="1" presStyleCnt="3">
        <dgm:presLayoutVars>
          <dgm:chMax val="1"/>
          <dgm:chPref val="1"/>
        </dgm:presLayoutVars>
      </dgm:prSet>
      <dgm:spPr/>
    </dgm:pt>
    <dgm:pt modelId="{255056E4-07AF-4354-991C-6FB5527E558D}" type="pres">
      <dgm:prSet presAssocID="{070FB7C9-1683-46A9-B606-CD68723847DA}" presName="sibTrans" presStyleCnt="0"/>
      <dgm:spPr/>
    </dgm:pt>
    <dgm:pt modelId="{6DFACF23-D338-47E9-BC0D-4045CD96E9FA}" type="pres">
      <dgm:prSet presAssocID="{7BA0F60E-FE60-4DEB-8AC4-1073501862B2}" presName="compNode" presStyleCnt="0"/>
      <dgm:spPr/>
    </dgm:pt>
    <dgm:pt modelId="{FED9A7AB-1585-4AD0-B012-079B4905C699}" type="pres">
      <dgm:prSet presAssocID="{7BA0F60E-FE60-4DEB-8AC4-1073501862B2}" presName="iconBgRect" presStyleLbl="bgShp" presStyleIdx="2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21FDCE4C-21C1-43A5-A71C-A116C8FF205E}" type="pres">
      <dgm:prSet presAssocID="{7BA0F60E-FE60-4DEB-8AC4-1073501862B2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ábrica"/>
        </a:ext>
      </dgm:extLst>
    </dgm:pt>
    <dgm:pt modelId="{1EBD76B6-69D4-442A-ABDF-9F1EDFA0FAAE}" type="pres">
      <dgm:prSet presAssocID="{7BA0F60E-FE60-4DEB-8AC4-1073501862B2}" presName="spaceRect" presStyleCnt="0"/>
      <dgm:spPr/>
    </dgm:pt>
    <dgm:pt modelId="{15A00F66-876A-4A5E-B2AD-395613D7A983}" type="pres">
      <dgm:prSet presAssocID="{7BA0F60E-FE60-4DEB-8AC4-1073501862B2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62DA0F14-6DF3-443E-9426-80E08D92E1DF}" type="presOf" srcId="{EE1A9B28-E4D6-426E-8656-B6874839E2EE}" destId="{22764CA2-49C6-4156-A012-82367E2FFB86}" srcOrd="0" destOrd="0" presId="urn:microsoft.com/office/officeart/2018/5/layout/IconLeafLabelList"/>
    <dgm:cxn modelId="{E70E7754-046C-4736-9334-9699A876E6A8}" srcId="{51180BD9-A5AB-431E-80B5-A24BB9C7A473}" destId="{EE1A9B28-E4D6-426E-8656-B6874839E2EE}" srcOrd="0" destOrd="0" parTransId="{5BFECBAA-3584-43B2-9256-4FB52E192D3B}" sibTransId="{AABA3DE6-B1DD-4C20-98EA-AF866D1181BD}"/>
    <dgm:cxn modelId="{6A8E07B9-3EDB-4584-A42A-4FB66AFFEAC6}" srcId="{51180BD9-A5AB-431E-80B5-A24BB9C7A473}" destId="{7BA0F60E-FE60-4DEB-8AC4-1073501862B2}" srcOrd="2" destOrd="0" parTransId="{20299A85-15F0-48F3-AD95-A193A623DBB8}" sibTransId="{42DC3A08-EABF-4FF1-B63B-E1EAFA08164D}"/>
    <dgm:cxn modelId="{6A7FF6C1-1C3B-40CD-9BFC-48B9EA44BCCF}" srcId="{51180BD9-A5AB-431E-80B5-A24BB9C7A473}" destId="{F55174DA-21E7-4AA2-ABA0-82195A21FC71}" srcOrd="1" destOrd="0" parTransId="{9D34CA34-9A85-40D0-BEE0-654FC9BBF636}" sibTransId="{070FB7C9-1683-46A9-B606-CD68723847DA}"/>
    <dgm:cxn modelId="{2007E5CB-1953-42D3-B90B-5810086228D0}" type="presOf" srcId="{F55174DA-21E7-4AA2-ABA0-82195A21FC71}" destId="{1C9A5D6A-5BDA-4AF8-87AF-D7F3B26872C3}" srcOrd="0" destOrd="0" presId="urn:microsoft.com/office/officeart/2018/5/layout/IconLeafLabelList"/>
    <dgm:cxn modelId="{8E44FDD3-A1B2-420B-8689-83A97674B3D4}" type="presOf" srcId="{7BA0F60E-FE60-4DEB-8AC4-1073501862B2}" destId="{15A00F66-876A-4A5E-B2AD-395613D7A983}" srcOrd="0" destOrd="0" presId="urn:microsoft.com/office/officeart/2018/5/layout/IconLeafLabelList"/>
    <dgm:cxn modelId="{9432CBEC-C43F-4F0F-A5BC-BB8B13B1C0BB}" type="presOf" srcId="{51180BD9-A5AB-431E-80B5-A24BB9C7A473}" destId="{1C14FF48-28DF-4EAA-828F-39C7911526A7}" srcOrd="0" destOrd="0" presId="urn:microsoft.com/office/officeart/2018/5/layout/IconLeafLabelList"/>
    <dgm:cxn modelId="{EC473B4C-91BA-4A28-B748-190E07DCF819}" type="presParOf" srcId="{1C14FF48-28DF-4EAA-828F-39C7911526A7}" destId="{B87335C9-6670-49E9-9D99-69991F86573B}" srcOrd="0" destOrd="0" presId="urn:microsoft.com/office/officeart/2018/5/layout/IconLeafLabelList"/>
    <dgm:cxn modelId="{BAAC3FAE-BDA6-46EB-85F3-8AFB20613297}" type="presParOf" srcId="{B87335C9-6670-49E9-9D99-69991F86573B}" destId="{EE58AA27-2C16-4416-83D4-C91B8552DDBE}" srcOrd="0" destOrd="0" presId="urn:microsoft.com/office/officeart/2018/5/layout/IconLeafLabelList"/>
    <dgm:cxn modelId="{87B3F7E8-8B97-447A-BC3D-16A50D123700}" type="presParOf" srcId="{B87335C9-6670-49E9-9D99-69991F86573B}" destId="{9C51BC7C-D932-453B-BBB4-5554A8966204}" srcOrd="1" destOrd="0" presId="urn:microsoft.com/office/officeart/2018/5/layout/IconLeafLabelList"/>
    <dgm:cxn modelId="{C1B5DA99-BE29-41C8-8B9B-B4DD546669DE}" type="presParOf" srcId="{B87335C9-6670-49E9-9D99-69991F86573B}" destId="{85E36CAC-6081-4990-91B6-679EC085303D}" srcOrd="2" destOrd="0" presId="urn:microsoft.com/office/officeart/2018/5/layout/IconLeafLabelList"/>
    <dgm:cxn modelId="{802D5AF1-1033-430D-82F2-F5EB7B948862}" type="presParOf" srcId="{B87335C9-6670-49E9-9D99-69991F86573B}" destId="{22764CA2-49C6-4156-A012-82367E2FFB86}" srcOrd="3" destOrd="0" presId="urn:microsoft.com/office/officeart/2018/5/layout/IconLeafLabelList"/>
    <dgm:cxn modelId="{69B86B1F-14AD-4E66-9A6D-8BC4C1C5F905}" type="presParOf" srcId="{1C14FF48-28DF-4EAA-828F-39C7911526A7}" destId="{2D7E005E-F535-43F9-9237-4AC140920532}" srcOrd="1" destOrd="0" presId="urn:microsoft.com/office/officeart/2018/5/layout/IconLeafLabelList"/>
    <dgm:cxn modelId="{8E3EE0EE-F17E-497D-84D5-100AA001B175}" type="presParOf" srcId="{1C14FF48-28DF-4EAA-828F-39C7911526A7}" destId="{1BA8F995-F37C-45B9-AE45-EBEA7B9AD87B}" srcOrd="2" destOrd="0" presId="urn:microsoft.com/office/officeart/2018/5/layout/IconLeafLabelList"/>
    <dgm:cxn modelId="{E4E7BD1B-2A94-4F99-81E4-0496CF740D4E}" type="presParOf" srcId="{1BA8F995-F37C-45B9-AE45-EBEA7B9AD87B}" destId="{8FBBEE9A-8708-4F1E-A4CD-C4B1FCF44445}" srcOrd="0" destOrd="0" presId="urn:microsoft.com/office/officeart/2018/5/layout/IconLeafLabelList"/>
    <dgm:cxn modelId="{51D49B6A-C34C-4B9A-A379-B35E95B3DDB3}" type="presParOf" srcId="{1BA8F995-F37C-45B9-AE45-EBEA7B9AD87B}" destId="{55D0F57F-9E68-4827-BE33-E33715F10FF6}" srcOrd="1" destOrd="0" presId="urn:microsoft.com/office/officeart/2018/5/layout/IconLeafLabelList"/>
    <dgm:cxn modelId="{983BD7A0-29B4-4F6F-B03B-7F33C6FB107E}" type="presParOf" srcId="{1BA8F995-F37C-45B9-AE45-EBEA7B9AD87B}" destId="{90665888-5566-4600-B706-B7A08BAA92B9}" srcOrd="2" destOrd="0" presId="urn:microsoft.com/office/officeart/2018/5/layout/IconLeafLabelList"/>
    <dgm:cxn modelId="{E1F47F5D-72CE-4714-B419-D9687FF47DDF}" type="presParOf" srcId="{1BA8F995-F37C-45B9-AE45-EBEA7B9AD87B}" destId="{1C9A5D6A-5BDA-4AF8-87AF-D7F3B26872C3}" srcOrd="3" destOrd="0" presId="urn:microsoft.com/office/officeart/2018/5/layout/IconLeafLabelList"/>
    <dgm:cxn modelId="{7498FC63-C456-49CF-BEEA-8D29A33CC35E}" type="presParOf" srcId="{1C14FF48-28DF-4EAA-828F-39C7911526A7}" destId="{255056E4-07AF-4354-991C-6FB5527E558D}" srcOrd="3" destOrd="0" presId="urn:microsoft.com/office/officeart/2018/5/layout/IconLeafLabelList"/>
    <dgm:cxn modelId="{E6409D0C-3C8D-421F-98AE-46D885B5EDD3}" type="presParOf" srcId="{1C14FF48-28DF-4EAA-828F-39C7911526A7}" destId="{6DFACF23-D338-47E9-BC0D-4045CD96E9FA}" srcOrd="4" destOrd="0" presId="urn:microsoft.com/office/officeart/2018/5/layout/IconLeafLabelList"/>
    <dgm:cxn modelId="{0503962F-39B9-4B24-8677-5A0ACCF8F3D9}" type="presParOf" srcId="{6DFACF23-D338-47E9-BC0D-4045CD96E9FA}" destId="{FED9A7AB-1585-4AD0-B012-079B4905C699}" srcOrd="0" destOrd="0" presId="urn:microsoft.com/office/officeart/2018/5/layout/IconLeafLabelList"/>
    <dgm:cxn modelId="{6888C06D-3DE5-4C88-B303-D5B5297B04AE}" type="presParOf" srcId="{6DFACF23-D338-47E9-BC0D-4045CD96E9FA}" destId="{21FDCE4C-21C1-43A5-A71C-A116C8FF205E}" srcOrd="1" destOrd="0" presId="urn:microsoft.com/office/officeart/2018/5/layout/IconLeafLabelList"/>
    <dgm:cxn modelId="{69E9DBE2-AB09-4B5B-ACEB-9261670892C6}" type="presParOf" srcId="{6DFACF23-D338-47E9-BC0D-4045CD96E9FA}" destId="{1EBD76B6-69D4-442A-ABDF-9F1EDFA0FAAE}" srcOrd="2" destOrd="0" presId="urn:microsoft.com/office/officeart/2018/5/layout/IconLeafLabelList"/>
    <dgm:cxn modelId="{2D8F8A25-6C68-411A-8DB0-4AECE2CB8E0D}" type="presParOf" srcId="{6DFACF23-D338-47E9-BC0D-4045CD96E9FA}" destId="{15A00F66-876A-4A5E-B2AD-395613D7A983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1180BD9-A5AB-431E-80B5-A24BB9C7A473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EE1A9B28-E4D6-426E-8656-B6874839E2EE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pt-BR" sz="1700" dirty="0"/>
            <a:t>Treinamento e capacitação</a:t>
          </a:r>
          <a:endParaRPr lang="en-US" sz="1700" dirty="0"/>
        </a:p>
      </dgm:t>
    </dgm:pt>
    <dgm:pt modelId="{5BFECBAA-3584-43B2-9256-4FB52E192D3B}" type="parTrans" cxnId="{E70E7754-046C-4736-9334-9699A876E6A8}">
      <dgm:prSet/>
      <dgm:spPr/>
      <dgm:t>
        <a:bodyPr/>
        <a:lstStyle/>
        <a:p>
          <a:endParaRPr lang="en-US"/>
        </a:p>
      </dgm:t>
    </dgm:pt>
    <dgm:pt modelId="{AABA3DE6-B1DD-4C20-98EA-AF866D1181BD}" type="sibTrans" cxnId="{E70E7754-046C-4736-9334-9699A876E6A8}">
      <dgm:prSet/>
      <dgm:spPr/>
      <dgm:t>
        <a:bodyPr/>
        <a:lstStyle/>
        <a:p>
          <a:endParaRPr lang="en-US"/>
        </a:p>
      </dgm:t>
    </dgm:pt>
    <dgm:pt modelId="{1C14FF48-28DF-4EAA-828F-39C7911526A7}" type="pres">
      <dgm:prSet presAssocID="{51180BD9-A5AB-431E-80B5-A24BB9C7A473}" presName="root" presStyleCnt="0">
        <dgm:presLayoutVars>
          <dgm:dir/>
          <dgm:resizeHandles val="exact"/>
        </dgm:presLayoutVars>
      </dgm:prSet>
      <dgm:spPr/>
    </dgm:pt>
    <dgm:pt modelId="{B87335C9-6670-49E9-9D99-69991F86573B}" type="pres">
      <dgm:prSet presAssocID="{EE1A9B28-E4D6-426E-8656-B6874839E2EE}" presName="compNode" presStyleCnt="0"/>
      <dgm:spPr/>
    </dgm:pt>
    <dgm:pt modelId="{EE58AA27-2C16-4416-83D4-C91B8552DDBE}" type="pres">
      <dgm:prSet presAssocID="{EE1A9B28-E4D6-426E-8656-B6874839E2EE}" presName="iconBgRect" presStyleLbl="bgShp" presStyleIdx="0" presStyleCnt="1"/>
      <dgm:spPr>
        <a:prstGeom prst="round2DiagRect">
          <a:avLst>
            <a:gd name="adj1" fmla="val 29727"/>
            <a:gd name="adj2" fmla="val 0"/>
          </a:avLst>
        </a:prstGeom>
      </dgm:spPr>
    </dgm:pt>
    <dgm:pt modelId="{9C51BC7C-D932-453B-BBB4-5554A8966204}" type="pres">
      <dgm:prSet presAssocID="{EE1A9B28-E4D6-426E-8656-B6874839E2EE}" presName="iconRect" presStyleLbl="node1" presStyleIdx="0" presStyleCnt="1"/>
      <dgm:spPr>
        <a:prstGeom prst="smileyFac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eeting"/>
        </a:ext>
      </dgm:extLst>
    </dgm:pt>
    <dgm:pt modelId="{85E36CAC-6081-4990-91B6-679EC085303D}" type="pres">
      <dgm:prSet presAssocID="{EE1A9B28-E4D6-426E-8656-B6874839E2EE}" presName="spaceRect" presStyleCnt="0"/>
      <dgm:spPr/>
    </dgm:pt>
    <dgm:pt modelId="{22764CA2-49C6-4156-A012-82367E2FFB86}" type="pres">
      <dgm:prSet presAssocID="{EE1A9B28-E4D6-426E-8656-B6874839E2EE}" presName="textRect" presStyleLbl="revTx" presStyleIdx="0" presStyleCnt="1">
        <dgm:presLayoutVars>
          <dgm:chMax val="1"/>
          <dgm:chPref val="1"/>
        </dgm:presLayoutVars>
      </dgm:prSet>
      <dgm:spPr/>
    </dgm:pt>
  </dgm:ptLst>
  <dgm:cxnLst>
    <dgm:cxn modelId="{62DA0F14-6DF3-443E-9426-80E08D92E1DF}" type="presOf" srcId="{EE1A9B28-E4D6-426E-8656-B6874839E2EE}" destId="{22764CA2-49C6-4156-A012-82367E2FFB86}" srcOrd="0" destOrd="0" presId="urn:microsoft.com/office/officeart/2018/5/layout/IconLeafLabelList"/>
    <dgm:cxn modelId="{E70E7754-046C-4736-9334-9699A876E6A8}" srcId="{51180BD9-A5AB-431E-80B5-A24BB9C7A473}" destId="{EE1A9B28-E4D6-426E-8656-B6874839E2EE}" srcOrd="0" destOrd="0" parTransId="{5BFECBAA-3584-43B2-9256-4FB52E192D3B}" sibTransId="{AABA3DE6-B1DD-4C20-98EA-AF866D1181BD}"/>
    <dgm:cxn modelId="{9432CBEC-C43F-4F0F-A5BC-BB8B13B1C0BB}" type="presOf" srcId="{51180BD9-A5AB-431E-80B5-A24BB9C7A473}" destId="{1C14FF48-28DF-4EAA-828F-39C7911526A7}" srcOrd="0" destOrd="0" presId="urn:microsoft.com/office/officeart/2018/5/layout/IconLeafLabelList"/>
    <dgm:cxn modelId="{EC473B4C-91BA-4A28-B748-190E07DCF819}" type="presParOf" srcId="{1C14FF48-28DF-4EAA-828F-39C7911526A7}" destId="{B87335C9-6670-49E9-9D99-69991F86573B}" srcOrd="0" destOrd="0" presId="urn:microsoft.com/office/officeart/2018/5/layout/IconLeafLabelList"/>
    <dgm:cxn modelId="{BAAC3FAE-BDA6-46EB-85F3-8AFB20613297}" type="presParOf" srcId="{B87335C9-6670-49E9-9D99-69991F86573B}" destId="{EE58AA27-2C16-4416-83D4-C91B8552DDBE}" srcOrd="0" destOrd="0" presId="urn:microsoft.com/office/officeart/2018/5/layout/IconLeafLabelList"/>
    <dgm:cxn modelId="{87B3F7E8-8B97-447A-BC3D-16A50D123700}" type="presParOf" srcId="{B87335C9-6670-49E9-9D99-69991F86573B}" destId="{9C51BC7C-D932-453B-BBB4-5554A8966204}" srcOrd="1" destOrd="0" presId="urn:microsoft.com/office/officeart/2018/5/layout/IconLeafLabelList"/>
    <dgm:cxn modelId="{C1B5DA99-BE29-41C8-8B9B-B4DD546669DE}" type="presParOf" srcId="{B87335C9-6670-49E9-9D99-69991F86573B}" destId="{85E36CAC-6081-4990-91B6-679EC085303D}" srcOrd="2" destOrd="0" presId="urn:microsoft.com/office/officeart/2018/5/layout/IconLeafLabelList"/>
    <dgm:cxn modelId="{802D5AF1-1033-430D-82F2-F5EB7B948862}" type="presParOf" srcId="{B87335C9-6670-49E9-9D99-69991F86573B}" destId="{22764CA2-49C6-4156-A012-82367E2FFB86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99E51B6-747A-4A55-9AC0-8A7A1FD86A20}" type="doc">
      <dgm:prSet loTypeId="urn:microsoft.com/office/officeart/2005/8/layout/default" loCatId="list" qsTypeId="urn:microsoft.com/office/officeart/2005/8/quickstyle/simple5" qsCatId="simple" csTypeId="urn:microsoft.com/office/officeart/2005/8/colors/colorful1" csCatId="colorful" phldr="1"/>
      <dgm:spPr/>
      <dgm:t>
        <a:bodyPr/>
        <a:lstStyle/>
        <a:p>
          <a:endParaRPr lang="pt-BR"/>
        </a:p>
      </dgm:t>
    </dgm:pt>
    <dgm:pt modelId="{75919700-8486-42EC-BFFA-3144A6D3CCB0}">
      <dgm:prSet phldrT="[Text]"/>
      <dgm:spPr/>
      <dgm:t>
        <a:bodyPr/>
        <a:lstStyle/>
        <a:p>
          <a:r>
            <a:rPr lang="pt-BR" dirty="0">
              <a:latin typeface="Google Sans"/>
            </a:rPr>
            <a:t>Decisões sobre processos precisam ser apoiadas por todos os níveis da organização</a:t>
          </a:r>
        </a:p>
      </dgm:t>
    </dgm:pt>
    <dgm:pt modelId="{8F0212C0-55E8-4225-BA5A-92C338318D16}" type="parTrans" cxnId="{CAF446F4-C8A5-4393-BDAF-3491BA3987E1}">
      <dgm:prSet/>
      <dgm:spPr/>
      <dgm:t>
        <a:bodyPr/>
        <a:lstStyle/>
        <a:p>
          <a:endParaRPr lang="pt-BR">
            <a:latin typeface="Google Sans"/>
          </a:endParaRPr>
        </a:p>
      </dgm:t>
    </dgm:pt>
    <dgm:pt modelId="{19DCC19C-3834-4317-A5CB-D0CAE657114B}" type="sibTrans" cxnId="{CAF446F4-C8A5-4393-BDAF-3491BA3987E1}">
      <dgm:prSet/>
      <dgm:spPr/>
      <dgm:t>
        <a:bodyPr/>
        <a:lstStyle/>
        <a:p>
          <a:endParaRPr lang="pt-BR">
            <a:latin typeface="Google Sans"/>
          </a:endParaRPr>
        </a:p>
      </dgm:t>
    </dgm:pt>
    <dgm:pt modelId="{38721FB4-8102-437A-B008-F0BE24E61B26}">
      <dgm:prSet phldrT="[Text]"/>
      <dgm:spPr/>
      <dgm:t>
        <a:bodyPr/>
        <a:lstStyle/>
        <a:p>
          <a:r>
            <a:rPr lang="pt-BR" dirty="0">
              <a:latin typeface="Google Sans"/>
            </a:rPr>
            <a:t>Implantar </a:t>
          </a:r>
          <a:r>
            <a:rPr lang="pt-BR" dirty="0" err="1">
              <a:latin typeface="Google Sans"/>
            </a:rPr>
            <a:t>DevOps</a:t>
          </a:r>
          <a:r>
            <a:rPr lang="pt-BR" dirty="0">
              <a:latin typeface="Google Sans"/>
            </a:rPr>
            <a:t> requer mudanças culturais</a:t>
          </a:r>
        </a:p>
      </dgm:t>
    </dgm:pt>
    <dgm:pt modelId="{880BD7E9-F6E8-40D1-9F00-AF70360192A8}" type="parTrans" cxnId="{9437E72C-6788-4F54-AA1E-4E5D275B2C10}">
      <dgm:prSet/>
      <dgm:spPr/>
      <dgm:t>
        <a:bodyPr/>
        <a:lstStyle/>
        <a:p>
          <a:endParaRPr lang="pt-BR">
            <a:latin typeface="Google Sans"/>
          </a:endParaRPr>
        </a:p>
      </dgm:t>
    </dgm:pt>
    <dgm:pt modelId="{DCEF176F-502D-4407-9657-24DB728BE827}" type="sibTrans" cxnId="{9437E72C-6788-4F54-AA1E-4E5D275B2C10}">
      <dgm:prSet/>
      <dgm:spPr/>
      <dgm:t>
        <a:bodyPr/>
        <a:lstStyle/>
        <a:p>
          <a:endParaRPr lang="pt-BR">
            <a:latin typeface="Google Sans"/>
          </a:endParaRPr>
        </a:p>
      </dgm:t>
    </dgm:pt>
    <dgm:pt modelId="{EAA0EE9D-089A-4B70-B364-AAC66191AD29}">
      <dgm:prSet phldrT="[Text]"/>
      <dgm:spPr/>
      <dgm:t>
        <a:bodyPr/>
        <a:lstStyle/>
        <a:p>
          <a:r>
            <a:rPr lang="pt-BR" dirty="0">
              <a:latin typeface="Google Sans"/>
            </a:rPr>
            <a:t>Ferramentas de </a:t>
          </a:r>
          <a:r>
            <a:rPr lang="pt-BR" dirty="0" err="1">
              <a:latin typeface="Google Sans"/>
            </a:rPr>
            <a:t>DevOps</a:t>
          </a:r>
          <a:r>
            <a:rPr lang="pt-BR" dirty="0">
              <a:latin typeface="Google Sans"/>
            </a:rPr>
            <a:t> podem ter custos</a:t>
          </a:r>
        </a:p>
      </dgm:t>
    </dgm:pt>
    <dgm:pt modelId="{56202FE9-12DA-46C3-A5E3-B3BEA550E8CA}" type="parTrans" cxnId="{7F0EDA75-5E4F-4FC0-87F3-BFBEF2DCC3D7}">
      <dgm:prSet/>
      <dgm:spPr/>
      <dgm:t>
        <a:bodyPr/>
        <a:lstStyle/>
        <a:p>
          <a:endParaRPr lang="pt-BR">
            <a:latin typeface="Google Sans"/>
          </a:endParaRPr>
        </a:p>
      </dgm:t>
    </dgm:pt>
    <dgm:pt modelId="{AC7BA45E-DCE4-4000-B4A8-55F5172C7FB2}" type="sibTrans" cxnId="{7F0EDA75-5E4F-4FC0-87F3-BFBEF2DCC3D7}">
      <dgm:prSet/>
      <dgm:spPr/>
      <dgm:t>
        <a:bodyPr/>
        <a:lstStyle/>
        <a:p>
          <a:endParaRPr lang="pt-BR">
            <a:latin typeface="Google Sans"/>
          </a:endParaRPr>
        </a:p>
      </dgm:t>
    </dgm:pt>
    <dgm:pt modelId="{70C8A8FB-78B2-4212-9AE0-F535972B5EB7}">
      <dgm:prSet phldrT="[Text]"/>
      <dgm:spPr/>
      <dgm:t>
        <a:bodyPr/>
        <a:lstStyle/>
        <a:p>
          <a:r>
            <a:rPr lang="pt-BR" dirty="0">
              <a:latin typeface="Google Sans"/>
            </a:rPr>
            <a:t>Aprovação para contratar mais 1 ou 2 pessoas para o time</a:t>
          </a:r>
        </a:p>
      </dgm:t>
    </dgm:pt>
    <dgm:pt modelId="{DBB02D3A-053F-4224-B54B-7DD51DD963C2}" type="parTrans" cxnId="{F79398B0-B557-4455-8DD5-B4762A7378F7}">
      <dgm:prSet/>
      <dgm:spPr/>
      <dgm:t>
        <a:bodyPr/>
        <a:lstStyle/>
        <a:p>
          <a:endParaRPr lang="pt-BR">
            <a:latin typeface="Google Sans"/>
          </a:endParaRPr>
        </a:p>
      </dgm:t>
    </dgm:pt>
    <dgm:pt modelId="{910B82AC-FEBD-437B-BC94-040B4468DE28}" type="sibTrans" cxnId="{F79398B0-B557-4455-8DD5-B4762A7378F7}">
      <dgm:prSet/>
      <dgm:spPr/>
      <dgm:t>
        <a:bodyPr/>
        <a:lstStyle/>
        <a:p>
          <a:endParaRPr lang="pt-BR">
            <a:latin typeface="Google Sans"/>
          </a:endParaRPr>
        </a:p>
      </dgm:t>
    </dgm:pt>
    <dgm:pt modelId="{74FB2095-0BE6-41E4-83ED-28DF1E336972}" type="pres">
      <dgm:prSet presAssocID="{299E51B6-747A-4A55-9AC0-8A7A1FD86A20}" presName="diagram" presStyleCnt="0">
        <dgm:presLayoutVars>
          <dgm:dir/>
          <dgm:resizeHandles val="exact"/>
        </dgm:presLayoutVars>
      </dgm:prSet>
      <dgm:spPr/>
    </dgm:pt>
    <dgm:pt modelId="{CDAF5B79-5F3E-485C-B669-90206C2EBE1C}" type="pres">
      <dgm:prSet presAssocID="{75919700-8486-42EC-BFFA-3144A6D3CCB0}" presName="node" presStyleLbl="node1" presStyleIdx="0" presStyleCnt="4">
        <dgm:presLayoutVars>
          <dgm:bulletEnabled val="1"/>
        </dgm:presLayoutVars>
      </dgm:prSet>
      <dgm:spPr/>
    </dgm:pt>
    <dgm:pt modelId="{678ED879-76FD-4143-92A2-294FF74356FF}" type="pres">
      <dgm:prSet presAssocID="{19DCC19C-3834-4317-A5CB-D0CAE657114B}" presName="sibTrans" presStyleCnt="0"/>
      <dgm:spPr/>
    </dgm:pt>
    <dgm:pt modelId="{31430086-6E2E-4153-AA83-27B7AB9F22B6}" type="pres">
      <dgm:prSet presAssocID="{38721FB4-8102-437A-B008-F0BE24E61B26}" presName="node" presStyleLbl="node1" presStyleIdx="1" presStyleCnt="4">
        <dgm:presLayoutVars>
          <dgm:bulletEnabled val="1"/>
        </dgm:presLayoutVars>
      </dgm:prSet>
      <dgm:spPr/>
    </dgm:pt>
    <dgm:pt modelId="{A038B5B4-BE93-4684-A755-7E662691BBB3}" type="pres">
      <dgm:prSet presAssocID="{DCEF176F-502D-4407-9657-24DB728BE827}" presName="sibTrans" presStyleCnt="0"/>
      <dgm:spPr/>
    </dgm:pt>
    <dgm:pt modelId="{408E61A4-047C-4298-AAF2-F47C96890431}" type="pres">
      <dgm:prSet presAssocID="{EAA0EE9D-089A-4B70-B364-AAC66191AD29}" presName="node" presStyleLbl="node1" presStyleIdx="2" presStyleCnt="4">
        <dgm:presLayoutVars>
          <dgm:bulletEnabled val="1"/>
        </dgm:presLayoutVars>
      </dgm:prSet>
      <dgm:spPr/>
    </dgm:pt>
    <dgm:pt modelId="{BB2018EA-9344-4967-923D-47DB15597204}" type="pres">
      <dgm:prSet presAssocID="{AC7BA45E-DCE4-4000-B4A8-55F5172C7FB2}" presName="sibTrans" presStyleCnt="0"/>
      <dgm:spPr/>
    </dgm:pt>
    <dgm:pt modelId="{3990DA20-9143-435A-820E-766BF09C1E70}" type="pres">
      <dgm:prSet presAssocID="{70C8A8FB-78B2-4212-9AE0-F535972B5EB7}" presName="node" presStyleLbl="node1" presStyleIdx="3" presStyleCnt="4">
        <dgm:presLayoutVars>
          <dgm:bulletEnabled val="1"/>
        </dgm:presLayoutVars>
      </dgm:prSet>
      <dgm:spPr/>
    </dgm:pt>
  </dgm:ptLst>
  <dgm:cxnLst>
    <dgm:cxn modelId="{9437E72C-6788-4F54-AA1E-4E5D275B2C10}" srcId="{299E51B6-747A-4A55-9AC0-8A7A1FD86A20}" destId="{38721FB4-8102-437A-B008-F0BE24E61B26}" srcOrd="1" destOrd="0" parTransId="{880BD7E9-F6E8-40D1-9F00-AF70360192A8}" sibTransId="{DCEF176F-502D-4407-9657-24DB728BE827}"/>
    <dgm:cxn modelId="{8F224050-29F9-42F3-BFE2-CCA94EF9AC3E}" type="presOf" srcId="{EAA0EE9D-089A-4B70-B364-AAC66191AD29}" destId="{408E61A4-047C-4298-AAF2-F47C96890431}" srcOrd="0" destOrd="0" presId="urn:microsoft.com/office/officeart/2005/8/layout/default"/>
    <dgm:cxn modelId="{7F0EDA75-5E4F-4FC0-87F3-BFBEF2DCC3D7}" srcId="{299E51B6-747A-4A55-9AC0-8A7A1FD86A20}" destId="{EAA0EE9D-089A-4B70-B364-AAC66191AD29}" srcOrd="2" destOrd="0" parTransId="{56202FE9-12DA-46C3-A5E3-B3BEA550E8CA}" sibTransId="{AC7BA45E-DCE4-4000-B4A8-55F5172C7FB2}"/>
    <dgm:cxn modelId="{BF62FA57-69C6-4916-93C3-992C37E81214}" type="presOf" srcId="{70C8A8FB-78B2-4212-9AE0-F535972B5EB7}" destId="{3990DA20-9143-435A-820E-766BF09C1E70}" srcOrd="0" destOrd="0" presId="urn:microsoft.com/office/officeart/2005/8/layout/default"/>
    <dgm:cxn modelId="{F79398B0-B557-4455-8DD5-B4762A7378F7}" srcId="{299E51B6-747A-4A55-9AC0-8A7A1FD86A20}" destId="{70C8A8FB-78B2-4212-9AE0-F535972B5EB7}" srcOrd="3" destOrd="0" parTransId="{DBB02D3A-053F-4224-B54B-7DD51DD963C2}" sibTransId="{910B82AC-FEBD-437B-BC94-040B4468DE28}"/>
    <dgm:cxn modelId="{95B6BEBB-9A15-4D5F-8CFF-A29E7876B1EE}" type="presOf" srcId="{299E51B6-747A-4A55-9AC0-8A7A1FD86A20}" destId="{74FB2095-0BE6-41E4-83ED-28DF1E336972}" srcOrd="0" destOrd="0" presId="urn:microsoft.com/office/officeart/2005/8/layout/default"/>
    <dgm:cxn modelId="{9E586FED-DCDE-497F-8B0C-6DC91F6A5431}" type="presOf" srcId="{75919700-8486-42EC-BFFA-3144A6D3CCB0}" destId="{CDAF5B79-5F3E-485C-B669-90206C2EBE1C}" srcOrd="0" destOrd="0" presId="urn:microsoft.com/office/officeart/2005/8/layout/default"/>
    <dgm:cxn modelId="{5FF2A7EE-5A79-4F7C-857A-45D01B305205}" type="presOf" srcId="{38721FB4-8102-437A-B008-F0BE24E61B26}" destId="{31430086-6E2E-4153-AA83-27B7AB9F22B6}" srcOrd="0" destOrd="0" presId="urn:microsoft.com/office/officeart/2005/8/layout/default"/>
    <dgm:cxn modelId="{CAF446F4-C8A5-4393-BDAF-3491BA3987E1}" srcId="{299E51B6-747A-4A55-9AC0-8A7A1FD86A20}" destId="{75919700-8486-42EC-BFFA-3144A6D3CCB0}" srcOrd="0" destOrd="0" parTransId="{8F0212C0-55E8-4225-BA5A-92C338318D16}" sibTransId="{19DCC19C-3834-4317-A5CB-D0CAE657114B}"/>
    <dgm:cxn modelId="{D2DB5D82-9329-4D7D-8F69-ABEEE5AC40CB}" type="presParOf" srcId="{74FB2095-0BE6-41E4-83ED-28DF1E336972}" destId="{CDAF5B79-5F3E-485C-B669-90206C2EBE1C}" srcOrd="0" destOrd="0" presId="urn:microsoft.com/office/officeart/2005/8/layout/default"/>
    <dgm:cxn modelId="{FC0ED106-967B-4057-BE02-A5F63381FD20}" type="presParOf" srcId="{74FB2095-0BE6-41E4-83ED-28DF1E336972}" destId="{678ED879-76FD-4143-92A2-294FF74356FF}" srcOrd="1" destOrd="0" presId="urn:microsoft.com/office/officeart/2005/8/layout/default"/>
    <dgm:cxn modelId="{5CCAEEAB-C24B-4125-8A1A-2868F6E22EE5}" type="presParOf" srcId="{74FB2095-0BE6-41E4-83ED-28DF1E336972}" destId="{31430086-6E2E-4153-AA83-27B7AB9F22B6}" srcOrd="2" destOrd="0" presId="urn:microsoft.com/office/officeart/2005/8/layout/default"/>
    <dgm:cxn modelId="{76CED4C0-5D85-4603-814D-9BBC140D43A9}" type="presParOf" srcId="{74FB2095-0BE6-41E4-83ED-28DF1E336972}" destId="{A038B5B4-BE93-4684-A755-7E662691BBB3}" srcOrd="3" destOrd="0" presId="urn:microsoft.com/office/officeart/2005/8/layout/default"/>
    <dgm:cxn modelId="{F01D2C17-E4EE-4878-ADDB-59A33A9A1351}" type="presParOf" srcId="{74FB2095-0BE6-41E4-83ED-28DF1E336972}" destId="{408E61A4-047C-4298-AAF2-F47C96890431}" srcOrd="4" destOrd="0" presId="urn:microsoft.com/office/officeart/2005/8/layout/default"/>
    <dgm:cxn modelId="{17218E14-0D21-4BBE-BD62-2ACCFE67B572}" type="presParOf" srcId="{74FB2095-0BE6-41E4-83ED-28DF1E336972}" destId="{BB2018EA-9344-4967-923D-47DB15597204}" srcOrd="5" destOrd="0" presId="urn:microsoft.com/office/officeart/2005/8/layout/default"/>
    <dgm:cxn modelId="{EBBE7B5B-8C03-4102-8285-D6C7490AC8AB}" type="presParOf" srcId="{74FB2095-0BE6-41E4-83ED-28DF1E336972}" destId="{3990DA20-9143-435A-820E-766BF09C1E70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4BEBC9-1DD3-4A7E-AFEE-06CCA93552A5}">
      <dsp:nvSpPr>
        <dsp:cNvPr id="0" name=""/>
        <dsp:cNvSpPr/>
      </dsp:nvSpPr>
      <dsp:spPr>
        <a:xfrm>
          <a:off x="4498369" y="1474"/>
          <a:ext cx="1325820" cy="105342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kern="1200" dirty="0">
              <a:latin typeface="Google Sans"/>
            </a:rPr>
            <a:t>Equipe de Desenvolvimento</a:t>
          </a:r>
        </a:p>
      </dsp:txBody>
      <dsp:txXfrm>
        <a:off x="4692531" y="155745"/>
        <a:ext cx="937496" cy="744883"/>
      </dsp:txXfrm>
    </dsp:sp>
    <dsp:sp modelId="{605678A2-0268-48F9-BCA3-7E52FE67F1AC}">
      <dsp:nvSpPr>
        <dsp:cNvPr id="0" name=""/>
        <dsp:cNvSpPr/>
      </dsp:nvSpPr>
      <dsp:spPr>
        <a:xfrm rot="1080000">
          <a:off x="5832338" y="593675"/>
          <a:ext cx="155198" cy="35553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1200" kern="1200">
            <a:latin typeface="Google Sans"/>
          </a:endParaRPr>
        </a:p>
      </dsp:txBody>
      <dsp:txXfrm>
        <a:off x="5833477" y="657587"/>
        <a:ext cx="108639" cy="213319"/>
      </dsp:txXfrm>
    </dsp:sp>
    <dsp:sp modelId="{51ADF087-91F4-4187-A404-35E1D1B1C6CE}">
      <dsp:nvSpPr>
        <dsp:cNvPr id="0" name=""/>
        <dsp:cNvSpPr/>
      </dsp:nvSpPr>
      <dsp:spPr>
        <a:xfrm>
          <a:off x="6004039" y="490696"/>
          <a:ext cx="1325820" cy="105342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kern="1200" dirty="0">
              <a:latin typeface="Google Sans"/>
            </a:rPr>
            <a:t>Equipe </a:t>
          </a:r>
          <a:r>
            <a:rPr lang="pt-BR" sz="1400" kern="1200" dirty="0" err="1">
              <a:latin typeface="Google Sans"/>
            </a:rPr>
            <a:t>DevOps</a:t>
          </a:r>
          <a:endParaRPr lang="pt-BR" sz="1400" kern="1200" dirty="0">
            <a:latin typeface="Google Sans"/>
          </a:endParaRPr>
        </a:p>
      </dsp:txBody>
      <dsp:txXfrm>
        <a:off x="6198201" y="644967"/>
        <a:ext cx="937496" cy="744883"/>
      </dsp:txXfrm>
    </dsp:sp>
    <dsp:sp modelId="{515647B0-7F32-4585-8F5C-71288ED62E5D}">
      <dsp:nvSpPr>
        <dsp:cNvPr id="0" name=""/>
        <dsp:cNvSpPr/>
      </dsp:nvSpPr>
      <dsp:spPr>
        <a:xfrm rot="3240000">
          <a:off x="7007514" y="1474515"/>
          <a:ext cx="241393" cy="35553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1200" kern="1200">
            <a:latin typeface="Google Sans"/>
          </a:endParaRPr>
        </a:p>
      </dsp:txBody>
      <dsp:txXfrm>
        <a:off x="7022440" y="1516327"/>
        <a:ext cx="168975" cy="213319"/>
      </dsp:txXfrm>
    </dsp:sp>
    <dsp:sp modelId="{E745D842-441F-45EF-8D51-451B4A30D418}">
      <dsp:nvSpPr>
        <dsp:cNvPr id="0" name=""/>
        <dsp:cNvSpPr/>
      </dsp:nvSpPr>
      <dsp:spPr>
        <a:xfrm>
          <a:off x="6934594" y="1771495"/>
          <a:ext cx="1325820" cy="105342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kern="1200" dirty="0">
              <a:latin typeface="Google Sans"/>
            </a:rPr>
            <a:t>Analista </a:t>
          </a:r>
          <a:r>
            <a:rPr lang="pt-BR" sz="1400" kern="1200" dirty="0" err="1">
              <a:latin typeface="Google Sans"/>
            </a:rPr>
            <a:t>DevOps</a:t>
          </a:r>
          <a:endParaRPr lang="pt-BR" sz="1400" kern="1200" dirty="0">
            <a:latin typeface="Google Sans"/>
          </a:endParaRPr>
        </a:p>
      </dsp:txBody>
      <dsp:txXfrm>
        <a:off x="7128756" y="1925766"/>
        <a:ext cx="937496" cy="744883"/>
      </dsp:txXfrm>
    </dsp:sp>
    <dsp:sp modelId="{4C6D44FF-E44A-419E-B5C6-2E3708ADC5F1}">
      <dsp:nvSpPr>
        <dsp:cNvPr id="0" name=""/>
        <dsp:cNvSpPr/>
      </dsp:nvSpPr>
      <dsp:spPr>
        <a:xfrm rot="5400000">
          <a:off x="7457126" y="2904073"/>
          <a:ext cx="280756" cy="35553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1200" kern="1200">
            <a:latin typeface="Google Sans"/>
          </a:endParaRPr>
        </a:p>
      </dsp:txBody>
      <dsp:txXfrm>
        <a:off x="7499240" y="2933066"/>
        <a:ext cx="196529" cy="213319"/>
      </dsp:txXfrm>
    </dsp:sp>
    <dsp:sp modelId="{3CC6F495-F016-49A7-85B6-B3BC1F8D539D}">
      <dsp:nvSpPr>
        <dsp:cNvPr id="0" name=""/>
        <dsp:cNvSpPr/>
      </dsp:nvSpPr>
      <dsp:spPr>
        <a:xfrm>
          <a:off x="6934594" y="3354649"/>
          <a:ext cx="1325820" cy="105342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kern="1200" dirty="0">
              <a:latin typeface="Google Sans"/>
            </a:rPr>
            <a:t>Analista QA</a:t>
          </a:r>
        </a:p>
      </dsp:txBody>
      <dsp:txXfrm>
        <a:off x="7128756" y="3508920"/>
        <a:ext cx="937496" cy="744883"/>
      </dsp:txXfrm>
    </dsp:sp>
    <dsp:sp modelId="{5CC2FAB2-9D84-42AF-8D82-2F26D43AF535}">
      <dsp:nvSpPr>
        <dsp:cNvPr id="0" name=""/>
        <dsp:cNvSpPr/>
      </dsp:nvSpPr>
      <dsp:spPr>
        <a:xfrm rot="7560000">
          <a:off x="7015545" y="4338469"/>
          <a:ext cx="241393" cy="35553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1200" kern="1200">
            <a:latin typeface="Google Sans"/>
          </a:endParaRPr>
        </a:p>
      </dsp:txBody>
      <dsp:txXfrm rot="10800000">
        <a:off x="7073037" y="4380281"/>
        <a:ext cx="168975" cy="213319"/>
      </dsp:txXfrm>
    </dsp:sp>
    <dsp:sp modelId="{CBB96656-22A6-48D2-896E-5A7245EB89CE}">
      <dsp:nvSpPr>
        <dsp:cNvPr id="0" name=""/>
        <dsp:cNvSpPr/>
      </dsp:nvSpPr>
      <dsp:spPr>
        <a:xfrm>
          <a:off x="6004039" y="4635448"/>
          <a:ext cx="1325820" cy="105342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kern="1200" dirty="0" err="1">
              <a:latin typeface="Google Sans"/>
            </a:rPr>
            <a:t>Tester</a:t>
          </a:r>
          <a:endParaRPr lang="pt-BR" sz="1400" kern="1200" dirty="0">
            <a:latin typeface="Google Sans"/>
          </a:endParaRPr>
        </a:p>
      </dsp:txBody>
      <dsp:txXfrm>
        <a:off x="6198201" y="4789719"/>
        <a:ext cx="937496" cy="744883"/>
      </dsp:txXfrm>
    </dsp:sp>
    <dsp:sp modelId="{CA00F308-70DE-4AE4-9882-40D746588C46}">
      <dsp:nvSpPr>
        <dsp:cNvPr id="0" name=""/>
        <dsp:cNvSpPr/>
      </dsp:nvSpPr>
      <dsp:spPr>
        <a:xfrm rot="9720000">
          <a:off x="5840693" y="5227649"/>
          <a:ext cx="155198" cy="35553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1200" kern="1200">
            <a:latin typeface="Google Sans"/>
          </a:endParaRPr>
        </a:p>
      </dsp:txBody>
      <dsp:txXfrm rot="10800000">
        <a:off x="5886113" y="5291561"/>
        <a:ext cx="108639" cy="213319"/>
      </dsp:txXfrm>
    </dsp:sp>
    <dsp:sp modelId="{D6BF5B25-1AAF-4851-B40C-22A0549BACB8}">
      <dsp:nvSpPr>
        <dsp:cNvPr id="0" name=""/>
        <dsp:cNvSpPr/>
      </dsp:nvSpPr>
      <dsp:spPr>
        <a:xfrm>
          <a:off x="4498369" y="5124670"/>
          <a:ext cx="1325820" cy="105342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kern="1200" dirty="0">
              <a:latin typeface="Google Sans"/>
            </a:rPr>
            <a:t>Líder Técnico </a:t>
          </a:r>
        </a:p>
      </dsp:txBody>
      <dsp:txXfrm>
        <a:off x="4692531" y="5278941"/>
        <a:ext cx="937496" cy="744883"/>
      </dsp:txXfrm>
    </dsp:sp>
    <dsp:sp modelId="{ED0035B2-5281-4019-BD4D-115B5CE8FFB6}">
      <dsp:nvSpPr>
        <dsp:cNvPr id="0" name=""/>
        <dsp:cNvSpPr/>
      </dsp:nvSpPr>
      <dsp:spPr>
        <a:xfrm rot="11880000">
          <a:off x="4335023" y="5230363"/>
          <a:ext cx="155198" cy="35553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1200" kern="1200">
            <a:latin typeface="Google Sans"/>
          </a:endParaRPr>
        </a:p>
      </dsp:txBody>
      <dsp:txXfrm rot="10800000">
        <a:off x="4380443" y="5308663"/>
        <a:ext cx="108639" cy="213319"/>
      </dsp:txXfrm>
    </dsp:sp>
    <dsp:sp modelId="{A1B9B3FB-E9AB-4873-80B5-42CF52846AF8}">
      <dsp:nvSpPr>
        <dsp:cNvPr id="0" name=""/>
        <dsp:cNvSpPr/>
      </dsp:nvSpPr>
      <dsp:spPr>
        <a:xfrm>
          <a:off x="2992700" y="4635448"/>
          <a:ext cx="1325820" cy="105342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kern="1200" dirty="0">
              <a:latin typeface="Google Sans"/>
            </a:rPr>
            <a:t>Especialista em Segurança </a:t>
          </a:r>
        </a:p>
      </dsp:txBody>
      <dsp:txXfrm>
        <a:off x="3186862" y="4789719"/>
        <a:ext cx="937496" cy="744883"/>
      </dsp:txXfrm>
    </dsp:sp>
    <dsp:sp modelId="{24E50A88-F76B-4D1F-A49E-BE44233B68E2}">
      <dsp:nvSpPr>
        <dsp:cNvPr id="0" name=""/>
        <dsp:cNvSpPr/>
      </dsp:nvSpPr>
      <dsp:spPr>
        <a:xfrm rot="14040000">
          <a:off x="3073651" y="4349523"/>
          <a:ext cx="241393" cy="35553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1200" kern="1200">
            <a:latin typeface="Google Sans"/>
          </a:endParaRPr>
        </a:p>
      </dsp:txBody>
      <dsp:txXfrm rot="10800000">
        <a:off x="3131143" y="4449923"/>
        <a:ext cx="168975" cy="213319"/>
      </dsp:txXfrm>
    </dsp:sp>
    <dsp:sp modelId="{4B17D8CC-1827-4203-AD25-23E7C8ABC738}">
      <dsp:nvSpPr>
        <dsp:cNvPr id="0" name=""/>
        <dsp:cNvSpPr/>
      </dsp:nvSpPr>
      <dsp:spPr>
        <a:xfrm>
          <a:off x="2062145" y="3354649"/>
          <a:ext cx="1325820" cy="105342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kern="1200" dirty="0">
              <a:latin typeface="Google Sans"/>
            </a:rPr>
            <a:t>Scrum Master</a:t>
          </a:r>
        </a:p>
      </dsp:txBody>
      <dsp:txXfrm>
        <a:off x="2256307" y="3508920"/>
        <a:ext cx="937496" cy="744883"/>
      </dsp:txXfrm>
    </dsp:sp>
    <dsp:sp modelId="{0FB2CBCD-6174-4C9E-A957-2942889DD9AE}">
      <dsp:nvSpPr>
        <dsp:cNvPr id="0" name=""/>
        <dsp:cNvSpPr/>
      </dsp:nvSpPr>
      <dsp:spPr>
        <a:xfrm rot="16200000">
          <a:off x="2584677" y="2919965"/>
          <a:ext cx="280756" cy="35553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1200" kern="1200">
            <a:latin typeface="Google Sans"/>
          </a:endParaRPr>
        </a:p>
      </dsp:txBody>
      <dsp:txXfrm>
        <a:off x="2626791" y="3033185"/>
        <a:ext cx="196529" cy="213319"/>
      </dsp:txXfrm>
    </dsp:sp>
    <dsp:sp modelId="{4A19F9C5-5CF8-4B0F-90A6-45338AA1EC78}">
      <dsp:nvSpPr>
        <dsp:cNvPr id="0" name=""/>
        <dsp:cNvSpPr/>
      </dsp:nvSpPr>
      <dsp:spPr>
        <a:xfrm>
          <a:off x="2062145" y="1771495"/>
          <a:ext cx="1325820" cy="105342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kern="1200" dirty="0">
              <a:latin typeface="Google Sans"/>
            </a:rPr>
            <a:t>Desenvolvedor</a:t>
          </a:r>
        </a:p>
      </dsp:txBody>
      <dsp:txXfrm>
        <a:off x="2256307" y="1925766"/>
        <a:ext cx="937496" cy="744883"/>
      </dsp:txXfrm>
    </dsp:sp>
    <dsp:sp modelId="{6FD67BDB-B672-4AD8-B67B-6B12AD89F78C}">
      <dsp:nvSpPr>
        <dsp:cNvPr id="0" name=""/>
        <dsp:cNvSpPr/>
      </dsp:nvSpPr>
      <dsp:spPr>
        <a:xfrm rot="18360000">
          <a:off x="3065620" y="1485569"/>
          <a:ext cx="241393" cy="35553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1200" kern="1200">
            <a:latin typeface="Google Sans"/>
          </a:endParaRPr>
        </a:p>
      </dsp:txBody>
      <dsp:txXfrm>
        <a:off x="3080546" y="1585969"/>
        <a:ext cx="168975" cy="213319"/>
      </dsp:txXfrm>
    </dsp:sp>
    <dsp:sp modelId="{D52A49BE-0942-4DF1-80CE-9A63BB00D01D}">
      <dsp:nvSpPr>
        <dsp:cNvPr id="0" name=""/>
        <dsp:cNvSpPr/>
      </dsp:nvSpPr>
      <dsp:spPr>
        <a:xfrm>
          <a:off x="2992700" y="490696"/>
          <a:ext cx="1325820" cy="105342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kern="1200" dirty="0">
              <a:latin typeface="Google Sans"/>
            </a:rPr>
            <a:t>Engenheiro Cloud</a:t>
          </a:r>
        </a:p>
      </dsp:txBody>
      <dsp:txXfrm>
        <a:off x="3186862" y="644967"/>
        <a:ext cx="937496" cy="744883"/>
      </dsp:txXfrm>
    </dsp:sp>
    <dsp:sp modelId="{5DC33F0F-BC43-45E3-AC3C-7963031DE11E}">
      <dsp:nvSpPr>
        <dsp:cNvPr id="0" name=""/>
        <dsp:cNvSpPr/>
      </dsp:nvSpPr>
      <dsp:spPr>
        <a:xfrm rot="20520000">
          <a:off x="4326668" y="596389"/>
          <a:ext cx="155198" cy="35553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1200" kern="1200">
            <a:latin typeface="Google Sans"/>
          </a:endParaRPr>
        </a:p>
      </dsp:txBody>
      <dsp:txXfrm>
        <a:off x="4327807" y="674689"/>
        <a:ext cx="108639" cy="21331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58AA27-2C16-4416-83D4-C91B8552DDBE}">
      <dsp:nvSpPr>
        <dsp:cNvPr id="0" name=""/>
        <dsp:cNvSpPr/>
      </dsp:nvSpPr>
      <dsp:spPr>
        <a:xfrm>
          <a:off x="480420" y="428841"/>
          <a:ext cx="1406812" cy="1406812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C51BC7C-D932-453B-BBB4-5554A8966204}">
      <dsp:nvSpPr>
        <dsp:cNvPr id="0" name=""/>
        <dsp:cNvSpPr/>
      </dsp:nvSpPr>
      <dsp:spPr>
        <a:xfrm>
          <a:off x="780232" y="706964"/>
          <a:ext cx="807187" cy="807187"/>
        </a:xfrm>
        <a:prstGeom prst="rect">
          <a:avLst/>
        </a:prstGeom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764CA2-49C6-4156-A012-82367E2FFB86}">
      <dsp:nvSpPr>
        <dsp:cNvPr id="0" name=""/>
        <dsp:cNvSpPr/>
      </dsp:nvSpPr>
      <dsp:spPr>
        <a:xfrm>
          <a:off x="30701" y="2273841"/>
          <a:ext cx="23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t-BR" sz="1700" kern="1200" dirty="0"/>
            <a:t>GERÊNCIA DE PROJETO</a:t>
          </a:r>
          <a:endParaRPr lang="en-US" sz="1700" kern="1200" dirty="0"/>
        </a:p>
      </dsp:txBody>
      <dsp:txXfrm>
        <a:off x="30701" y="2273841"/>
        <a:ext cx="2306250" cy="720000"/>
      </dsp:txXfrm>
    </dsp:sp>
    <dsp:sp modelId="{8FBBEE9A-8708-4F1E-A4CD-C4B1FCF44445}">
      <dsp:nvSpPr>
        <dsp:cNvPr id="0" name=""/>
        <dsp:cNvSpPr/>
      </dsp:nvSpPr>
      <dsp:spPr>
        <a:xfrm>
          <a:off x="3190264" y="428841"/>
          <a:ext cx="1406812" cy="1406812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5D0F57F-9E68-4827-BE33-E33715F10FF6}">
      <dsp:nvSpPr>
        <dsp:cNvPr id="0" name=""/>
        <dsp:cNvSpPr/>
      </dsp:nvSpPr>
      <dsp:spPr>
        <a:xfrm>
          <a:off x="3490076" y="728653"/>
          <a:ext cx="807187" cy="80718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9A5D6A-5BDA-4AF8-87AF-D7F3B26872C3}">
      <dsp:nvSpPr>
        <dsp:cNvPr id="0" name=""/>
        <dsp:cNvSpPr/>
      </dsp:nvSpPr>
      <dsp:spPr>
        <a:xfrm>
          <a:off x="2740545" y="2273841"/>
          <a:ext cx="23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t-BR" sz="1700" kern="1200" dirty="0"/>
            <a:t>INTEGRAÇÃO E COMUNICAÇÃO INTERNA</a:t>
          </a:r>
          <a:endParaRPr lang="en-US" sz="1700" kern="1200" dirty="0"/>
        </a:p>
      </dsp:txBody>
      <dsp:txXfrm>
        <a:off x="2740545" y="2273841"/>
        <a:ext cx="2306250" cy="720000"/>
      </dsp:txXfrm>
    </dsp:sp>
    <dsp:sp modelId="{FED9A7AB-1585-4AD0-B012-079B4905C699}">
      <dsp:nvSpPr>
        <dsp:cNvPr id="0" name=""/>
        <dsp:cNvSpPr/>
      </dsp:nvSpPr>
      <dsp:spPr>
        <a:xfrm>
          <a:off x="5900108" y="428841"/>
          <a:ext cx="1406812" cy="1406812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1FDCE4C-21C1-43A5-A71C-A116C8FF205E}">
      <dsp:nvSpPr>
        <dsp:cNvPr id="0" name=""/>
        <dsp:cNvSpPr/>
      </dsp:nvSpPr>
      <dsp:spPr>
        <a:xfrm>
          <a:off x="6199920" y="728653"/>
          <a:ext cx="807187" cy="80718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A00F66-876A-4A5E-B2AD-395613D7A983}">
      <dsp:nvSpPr>
        <dsp:cNvPr id="0" name=""/>
        <dsp:cNvSpPr/>
      </dsp:nvSpPr>
      <dsp:spPr>
        <a:xfrm>
          <a:off x="5450389" y="2273841"/>
          <a:ext cx="23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t-BR" sz="1700" kern="1200" dirty="0"/>
            <a:t>DEVSECOPS E AUTOMAÇÃO</a:t>
          </a:r>
          <a:endParaRPr lang="en-US" sz="1700" kern="1200" dirty="0"/>
        </a:p>
      </dsp:txBody>
      <dsp:txXfrm>
        <a:off x="5450389" y="2273841"/>
        <a:ext cx="2306250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58AA27-2C16-4416-83D4-C91B8552DDBE}">
      <dsp:nvSpPr>
        <dsp:cNvPr id="0" name=""/>
        <dsp:cNvSpPr/>
      </dsp:nvSpPr>
      <dsp:spPr>
        <a:xfrm>
          <a:off x="471669" y="428841"/>
          <a:ext cx="1406812" cy="1406812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C51BC7C-D932-453B-BBB4-5554A8966204}">
      <dsp:nvSpPr>
        <dsp:cNvPr id="0" name=""/>
        <dsp:cNvSpPr/>
      </dsp:nvSpPr>
      <dsp:spPr>
        <a:xfrm>
          <a:off x="771482" y="728653"/>
          <a:ext cx="807187" cy="807187"/>
        </a:xfrm>
        <a:prstGeom prst="smileyFac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764CA2-49C6-4156-A012-82367E2FFB86}">
      <dsp:nvSpPr>
        <dsp:cNvPr id="0" name=""/>
        <dsp:cNvSpPr/>
      </dsp:nvSpPr>
      <dsp:spPr>
        <a:xfrm>
          <a:off x="21950" y="2273841"/>
          <a:ext cx="23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t-BR" sz="1700" kern="1200" dirty="0"/>
            <a:t>Treinamento e capacitação</a:t>
          </a:r>
          <a:endParaRPr lang="en-US" sz="1700" kern="1200" dirty="0"/>
        </a:p>
      </dsp:txBody>
      <dsp:txXfrm>
        <a:off x="21950" y="2273841"/>
        <a:ext cx="2306250" cy="7200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DAF5B79-5F3E-485C-B669-90206C2EBE1C}">
      <dsp:nvSpPr>
        <dsp:cNvPr id="0" name=""/>
        <dsp:cNvSpPr/>
      </dsp:nvSpPr>
      <dsp:spPr>
        <a:xfrm>
          <a:off x="1490727" y="21"/>
          <a:ext cx="2877035" cy="1726221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200" kern="1200" dirty="0">
              <a:latin typeface="Google Sans"/>
            </a:rPr>
            <a:t>Decisões sobre processos precisam ser apoiadas por todos os níveis da organização</a:t>
          </a:r>
        </a:p>
      </dsp:txBody>
      <dsp:txXfrm>
        <a:off x="1490727" y="21"/>
        <a:ext cx="2877035" cy="1726221"/>
      </dsp:txXfrm>
    </dsp:sp>
    <dsp:sp modelId="{31430086-6E2E-4153-AA83-27B7AB9F22B6}">
      <dsp:nvSpPr>
        <dsp:cNvPr id="0" name=""/>
        <dsp:cNvSpPr/>
      </dsp:nvSpPr>
      <dsp:spPr>
        <a:xfrm>
          <a:off x="4655466" y="21"/>
          <a:ext cx="2877035" cy="1726221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200" kern="1200" dirty="0">
              <a:latin typeface="Google Sans"/>
            </a:rPr>
            <a:t>Implantar </a:t>
          </a:r>
          <a:r>
            <a:rPr lang="pt-BR" sz="2200" kern="1200" dirty="0" err="1">
              <a:latin typeface="Google Sans"/>
            </a:rPr>
            <a:t>DevOps</a:t>
          </a:r>
          <a:r>
            <a:rPr lang="pt-BR" sz="2200" kern="1200" dirty="0">
              <a:latin typeface="Google Sans"/>
            </a:rPr>
            <a:t> requer mudanças culturais</a:t>
          </a:r>
        </a:p>
      </dsp:txBody>
      <dsp:txXfrm>
        <a:off x="4655466" y="21"/>
        <a:ext cx="2877035" cy="1726221"/>
      </dsp:txXfrm>
    </dsp:sp>
    <dsp:sp modelId="{408E61A4-047C-4298-AAF2-F47C96890431}">
      <dsp:nvSpPr>
        <dsp:cNvPr id="0" name=""/>
        <dsp:cNvSpPr/>
      </dsp:nvSpPr>
      <dsp:spPr>
        <a:xfrm>
          <a:off x="1490727" y="2013946"/>
          <a:ext cx="2877035" cy="1726221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200" kern="1200" dirty="0">
              <a:latin typeface="Google Sans"/>
            </a:rPr>
            <a:t>Ferramentas de </a:t>
          </a:r>
          <a:r>
            <a:rPr lang="pt-BR" sz="2200" kern="1200" dirty="0" err="1">
              <a:latin typeface="Google Sans"/>
            </a:rPr>
            <a:t>DevOps</a:t>
          </a:r>
          <a:r>
            <a:rPr lang="pt-BR" sz="2200" kern="1200" dirty="0">
              <a:latin typeface="Google Sans"/>
            </a:rPr>
            <a:t> podem ter custos</a:t>
          </a:r>
        </a:p>
      </dsp:txBody>
      <dsp:txXfrm>
        <a:off x="1490727" y="2013946"/>
        <a:ext cx="2877035" cy="1726221"/>
      </dsp:txXfrm>
    </dsp:sp>
    <dsp:sp modelId="{3990DA20-9143-435A-820E-766BF09C1E70}">
      <dsp:nvSpPr>
        <dsp:cNvPr id="0" name=""/>
        <dsp:cNvSpPr/>
      </dsp:nvSpPr>
      <dsp:spPr>
        <a:xfrm>
          <a:off x="4655466" y="2013946"/>
          <a:ext cx="2877035" cy="1726221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200" kern="1200" dirty="0">
              <a:latin typeface="Google Sans"/>
            </a:rPr>
            <a:t>Aprovação para contratar mais 1 ou 2 pessoas para o time</a:t>
          </a:r>
        </a:p>
      </dsp:txBody>
      <dsp:txXfrm>
        <a:off x="4655466" y="2013946"/>
        <a:ext cx="2877035" cy="172622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88542F-478A-425E-B0F7-A0269C9271BC}" type="datetimeFigureOut">
              <a:rPr lang="pt-BR" smtClean="0"/>
              <a:t>07/01/2026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607C86-FE98-4476-9AA0-3BB0C18FD2C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958334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607C86-FE98-4476-9AA0-3BB0C18FD2C9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257643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607C86-FE98-4476-9AA0-3BB0C18FD2C9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638937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1D059D-AEDC-CBDB-F4AA-55DE02B1A8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79C278D4-D617-9872-9200-C66451FD87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5CB818AB-E7CA-B301-9513-C2518478D3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F05C6186-EF59-9696-E850-8AB8C216420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607C86-FE98-4476-9AA0-3BB0C18FD2C9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436521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607C86-FE98-4476-9AA0-3BB0C18FD2C9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149042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pt-BR"/>
            </a:p>
          </p:txBody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0513661D-34B0-4766-8590-5A294E0937F3}" type="datetime1">
              <a:rPr lang="es-CL" smtClean="0"/>
              <a:t>07-01-2026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s-CL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F687A9EA-992D-466B-AFF2-8B3A1163161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8866007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554D7-DB75-453D-99B8-68AB43D763FC}" type="datetime1">
              <a:rPr lang="es-CL" smtClean="0"/>
              <a:t>07-01-2026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7A9EA-992D-466B-AFF2-8B3A1163161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513623818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554D7-DB75-453D-99B8-68AB43D763FC}" type="datetime1">
              <a:rPr lang="es-CL" smtClean="0"/>
              <a:t>07-01-2026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7A9EA-992D-466B-AFF2-8B3A1163161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589332468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554D7-DB75-453D-99B8-68AB43D763FC}" type="datetime1">
              <a:rPr lang="es-CL" smtClean="0"/>
              <a:t>07-01-2026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7A9EA-992D-466B-AFF2-8B3A1163161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776417059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554D7-DB75-453D-99B8-68AB43D763FC}" type="datetime1">
              <a:rPr lang="es-CL" smtClean="0"/>
              <a:t>07-01-2026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7A9EA-992D-466B-AFF2-8B3A1163161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558654070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554D7-DB75-453D-99B8-68AB43D763FC}" type="datetime1">
              <a:rPr lang="es-CL" smtClean="0"/>
              <a:t>07-01-2026</a:t>
            </a:fld>
            <a:endParaRPr lang="es-C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7A9EA-992D-466B-AFF2-8B3A1163161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384714019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 de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554D7-DB75-453D-99B8-68AB43D763FC}" type="datetime1">
              <a:rPr lang="es-CL" smtClean="0"/>
              <a:t>07-01-2026</a:t>
            </a:fld>
            <a:endParaRPr lang="es-C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s-C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7A9EA-992D-466B-AFF2-8B3A1163161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01523060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63B4282F-6C31-4A90-80D9-9112EF591484}" type="datetime1">
              <a:rPr lang="es-CL" smtClean="0"/>
              <a:t>07-01-2026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7A9EA-992D-466B-AFF2-8B3A1163161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17871927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002795FB-85CE-4F65-BB61-76C2E9967055}" type="datetime1">
              <a:rPr lang="es-CL" smtClean="0"/>
              <a:t>07-01-2026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7A9EA-992D-466B-AFF2-8B3A1163161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0570921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8A3B6-8043-4814-9915-0663056BD641}" type="datetime1">
              <a:rPr lang="es-CL" smtClean="0"/>
              <a:t>07-01-2026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7A9EA-992D-466B-AFF2-8B3A1163161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3029326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384FA-3F71-4A33-829B-96E79CB025A8}" type="datetime1">
              <a:rPr lang="es-CL" smtClean="0"/>
              <a:t>07-01-2026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7A9EA-992D-466B-AFF2-8B3A1163161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6409299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DEB35-D79F-4BF3-AD02-174997D8B5B8}" type="datetime1">
              <a:rPr lang="es-CL" smtClean="0"/>
              <a:t>07-01-2026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7A9EA-992D-466B-AFF2-8B3A1163161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7614227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E1217-F5C5-4F47-86BA-F37452B3DD03}" type="datetime1">
              <a:rPr lang="es-CL" smtClean="0"/>
              <a:t>07-01-2026</a:t>
            </a:fld>
            <a:endParaRPr lang="es-C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7A9EA-992D-466B-AFF2-8B3A1163161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8340410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29339-F38E-4839-B866-DA288FE6C837}" type="datetime1">
              <a:rPr lang="es-CL" smtClean="0"/>
              <a:t>07-01-2026</a:t>
            </a:fld>
            <a:endParaRPr lang="es-C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7A9EA-992D-466B-AFF2-8B3A1163161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9206309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62FCB-307A-43A5-8E2E-5AF928932B14}" type="datetime1">
              <a:rPr lang="es-CL" smtClean="0"/>
              <a:t>07-01-2026</a:t>
            </a:fld>
            <a:endParaRPr lang="es-C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7A9EA-992D-466B-AFF2-8B3A1163161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0854749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6323F2-7C1E-4CFF-9E3E-8B97ABA85B80}" type="datetime1">
              <a:rPr lang="es-CL" smtClean="0"/>
              <a:t>07-01-2026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7A9EA-992D-466B-AFF2-8B3A1163161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9431067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49A95-D33F-4C50-9B3B-8F0E20D85AFA}" type="datetime1">
              <a:rPr lang="es-CL" smtClean="0"/>
              <a:t>07-01-2026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7A9EA-992D-466B-AFF2-8B3A1163161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8468454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pt-BR"/>
            </a:p>
          </p:txBody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pt-BR"/>
            </a:p>
          </p:txBody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pt-BR"/>
            </a:p>
          </p:txBody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pt-BR"/>
            </a:p>
          </p:txBody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pt-BR"/>
            </a:p>
          </p:txBody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pt-BR"/>
            </a:p>
          </p:txBody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8AF554D7-DB75-453D-99B8-68AB43D763FC}" type="datetime1">
              <a:rPr lang="es-CL" smtClean="0"/>
              <a:t>07-01-2026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s-CL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F687A9EA-992D-466B-AFF2-8B3A1163161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66041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77" r:id="rId1"/>
    <p:sldLayoutId id="2147484178" r:id="rId2"/>
    <p:sldLayoutId id="2147484179" r:id="rId3"/>
    <p:sldLayoutId id="2147484180" r:id="rId4"/>
    <p:sldLayoutId id="2147484181" r:id="rId5"/>
    <p:sldLayoutId id="2147484182" r:id="rId6"/>
    <p:sldLayoutId id="2147484183" r:id="rId7"/>
    <p:sldLayoutId id="2147484184" r:id="rId8"/>
    <p:sldLayoutId id="2147484185" r:id="rId9"/>
    <p:sldLayoutId id="2147484186" r:id="rId10"/>
    <p:sldLayoutId id="2147484187" r:id="rId11"/>
    <p:sldLayoutId id="2147484188" r:id="rId12"/>
    <p:sldLayoutId id="2147484189" r:id="rId13"/>
    <p:sldLayoutId id="2147484190" r:id="rId14"/>
    <p:sldLayoutId id="2147484191" r:id="rId15"/>
    <p:sldLayoutId id="2147484192" r:id="rId16"/>
    <p:sldLayoutId id="2147484193" r:id="rId1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jpeg"/><Relationship Id="rId4" Type="http://schemas.openxmlformats.org/officeDocument/2006/relationships/image" Target="../media/image4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3.xml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12" Type="http://schemas.microsoft.com/office/2007/relationships/diagramDrawing" Target="../diagrams/drawing3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11" Type="http://schemas.openxmlformats.org/officeDocument/2006/relationships/diagramColors" Target="../diagrams/colors3.xml"/><Relationship Id="rId5" Type="http://schemas.openxmlformats.org/officeDocument/2006/relationships/diagramQuickStyle" Target="../diagrams/quickStyle2.xml"/><Relationship Id="rId10" Type="http://schemas.openxmlformats.org/officeDocument/2006/relationships/diagramQuickStyle" Target="../diagrams/quickStyle3.xml"/><Relationship Id="rId4" Type="http://schemas.openxmlformats.org/officeDocument/2006/relationships/diagramLayout" Target="../diagrams/layout2.xml"/><Relationship Id="rId9" Type="http://schemas.openxmlformats.org/officeDocument/2006/relationships/diagramLayout" Target="../diagrams/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 descr="Uma imagem contendo Diagrama&#10;&#10;Descrição gerada automaticamente">
            <a:extLst>
              <a:ext uri="{FF2B5EF4-FFF2-40B4-BE49-F238E27FC236}">
                <a16:creationId xmlns:a16="http://schemas.microsoft.com/office/drawing/2014/main" id="{3485D22C-0E2C-BBCA-8EE3-CE7816E31D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7464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AE6D0B2-AB71-5AB8-54DA-503C8BECC7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542" y="4844144"/>
            <a:ext cx="8973029" cy="1813690"/>
          </a:xfrm>
        </p:spPr>
        <p:txBody>
          <a:bodyPr vert="horz" lIns="91440" tIns="45720" rIns="91440" bIns="45720" rtlCol="0">
            <a:normAutofit fontScale="90000"/>
          </a:bodyPr>
          <a:lstStyle/>
          <a:p>
            <a:r>
              <a:rPr lang="en-US" b="1" dirty="0">
                <a:solidFill>
                  <a:srgbClr val="FF0000"/>
                </a:solidFill>
                <a:highlight>
                  <a:srgbClr val="FFFF00"/>
                </a:highlight>
              </a:rPr>
              <a:t>Plano de </a:t>
            </a:r>
            <a:r>
              <a:rPr lang="en-US" b="1" dirty="0" err="1">
                <a:solidFill>
                  <a:srgbClr val="FF0000"/>
                </a:solidFill>
                <a:highlight>
                  <a:srgbClr val="FFFF00"/>
                </a:highlight>
              </a:rPr>
              <a:t>Trabalho</a:t>
            </a:r>
            <a:br>
              <a:rPr lang="en-US" b="1" dirty="0">
                <a:solidFill>
                  <a:srgbClr val="FF0000"/>
                </a:solidFill>
                <a:highlight>
                  <a:srgbClr val="FFFF00"/>
                </a:highlight>
              </a:rPr>
            </a:br>
            <a:r>
              <a:rPr lang="en-US" b="1" dirty="0">
                <a:solidFill>
                  <a:srgbClr val="FF0000"/>
                </a:solidFill>
                <a:highlight>
                  <a:srgbClr val="FFFF00"/>
                </a:highlight>
              </a:rPr>
              <a:t>DevOps e </a:t>
            </a:r>
            <a:r>
              <a:rPr lang="en-US" b="1" dirty="0" err="1">
                <a:solidFill>
                  <a:srgbClr val="FF0000"/>
                </a:solidFill>
                <a:highlight>
                  <a:srgbClr val="FFFF00"/>
                </a:highlight>
              </a:rPr>
              <a:t>Melhora</a:t>
            </a:r>
            <a:r>
              <a:rPr lang="en-US" b="1" dirty="0">
                <a:solidFill>
                  <a:srgbClr val="FF0000"/>
                </a:solidFill>
                <a:highlight>
                  <a:srgbClr val="FFFF00"/>
                </a:highlight>
              </a:rPr>
              <a:t> </a:t>
            </a:r>
            <a:r>
              <a:rPr lang="en-US" b="1" dirty="0" err="1">
                <a:solidFill>
                  <a:srgbClr val="FF0000"/>
                </a:solidFill>
                <a:highlight>
                  <a:srgbClr val="FFFF00"/>
                </a:highlight>
              </a:rPr>
              <a:t>Contínua</a:t>
            </a:r>
            <a:r>
              <a:rPr lang="en-US" b="1" dirty="0">
                <a:solidFill>
                  <a:srgbClr val="FF0000"/>
                </a:solidFill>
                <a:highlight>
                  <a:srgbClr val="FFFF00"/>
                </a:highlight>
              </a:rPr>
              <a:t> 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441873BE-7D4C-4604-E7E3-95B43C1BA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F687A9EA-992D-466B-AFF2-8B3A11631612}" type="slidenum">
              <a:rPr lang="es-CL">
                <a:solidFill>
                  <a:schemeClr val="bg1"/>
                </a:solidFill>
              </a:rPr>
              <a:pPr>
                <a:spcAft>
                  <a:spcPts val="600"/>
                </a:spcAft>
              </a:pPr>
              <a:t>1</a:t>
            </a:fld>
            <a:endParaRPr lang="es-CL">
              <a:solidFill>
                <a:schemeClr val="bg1"/>
              </a:solidFill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BABB910B-ABF2-2600-AE61-AF3A5984386C}"/>
              </a:ext>
            </a:extLst>
          </p:cNvPr>
          <p:cNvSpPr txBox="1"/>
          <p:nvPr/>
        </p:nvSpPr>
        <p:spPr>
          <a:xfrm>
            <a:off x="10321364" y="6288501"/>
            <a:ext cx="1870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dirty="0">
                <a:highlight>
                  <a:srgbClr val="C0C0C0"/>
                </a:highlight>
              </a:rPr>
              <a:t>11/12/2024</a:t>
            </a:r>
          </a:p>
        </p:txBody>
      </p:sp>
    </p:spTree>
    <p:extLst>
      <p:ext uri="{BB962C8B-B14F-4D97-AF65-F5344CB8AC3E}">
        <p14:creationId xmlns:p14="http://schemas.microsoft.com/office/powerpoint/2010/main" val="9389266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7E29E4-7F9D-98FC-B985-520F0160D4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40F0A5-9C40-DC10-92B0-285DC2BE9E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9197586" cy="706964"/>
          </a:xfrm>
        </p:spPr>
        <p:txBody>
          <a:bodyPr>
            <a:noAutofit/>
          </a:bodyPr>
          <a:lstStyle/>
          <a:p>
            <a:pPr algn="ctr"/>
            <a:r>
              <a:rPr lang="pt-BR" sz="3600" b="1" dirty="0"/>
              <a:t>2. AVALIAÇÃO DO CENÁRIO ATUAL</a:t>
            </a:r>
            <a:endParaRPr lang="pt-BR" sz="4800" dirty="0"/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DB72BFA6-AA89-FBC3-44B1-630C8AFE9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F687A9EA-992D-466B-AFF2-8B3A11631612}" type="slidenum">
              <a:rPr lang="es-CL" smtClean="0"/>
              <a:t>10</a:t>
            </a:fld>
            <a:endParaRPr lang="es-CL"/>
          </a:p>
        </p:txBody>
      </p:sp>
      <p:sp>
        <p:nvSpPr>
          <p:cNvPr id="9" name="Caixa de texto 37" descr="Número 2">
            <a:extLst>
              <a:ext uri="{FF2B5EF4-FFF2-40B4-BE49-F238E27FC236}">
                <a16:creationId xmlns:a16="http://schemas.microsoft.com/office/drawing/2014/main" id="{B6ACA8EA-BB29-5BD3-951A-76231F66719D}"/>
              </a:ext>
            </a:extLst>
          </p:cNvPr>
          <p:cNvSpPr txBox="1">
            <a:spLocks noChangeAspect="1"/>
          </p:cNvSpPr>
          <p:nvPr/>
        </p:nvSpPr>
        <p:spPr bwMode="blackWhite">
          <a:xfrm>
            <a:off x="488894" y="2234583"/>
            <a:ext cx="493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</a:lstStyle>
          <a:p>
            <a:pPr algn="ctr" rtl="0"/>
            <a:r>
              <a:rPr lang="pt-BR">
                <a:solidFill>
                  <a:schemeClr val="bg1"/>
                </a:solidFill>
                <a:cs typeface="Segoe UI Semibold" panose="020B0702040204020203" pitchFamily="34" charset="0"/>
              </a:rPr>
              <a:t>2</a:t>
            </a:r>
          </a:p>
        </p:txBody>
      </p:sp>
      <p:sp>
        <p:nvSpPr>
          <p:cNvPr id="17" name="Oval 36" descr="Círculo pequeno">
            <a:extLst>
              <a:ext uri="{FF2B5EF4-FFF2-40B4-BE49-F238E27FC236}">
                <a16:creationId xmlns:a16="http://schemas.microsoft.com/office/drawing/2014/main" id="{9A2770ED-3752-5ACB-2C13-A680AA32514E}"/>
              </a:ext>
            </a:extLst>
          </p:cNvPr>
          <p:cNvSpPr>
            <a:spLocks noChangeAspect="1"/>
          </p:cNvSpPr>
          <p:nvPr/>
        </p:nvSpPr>
        <p:spPr bwMode="blackWhite">
          <a:xfrm>
            <a:off x="382150" y="2620373"/>
            <a:ext cx="409838" cy="4098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</a:lstStyle>
          <a:p>
            <a:pPr algn="ctr" rtl="0"/>
            <a:r>
              <a:rPr lang="pt-BR" dirty="0"/>
              <a:t>1</a:t>
            </a:r>
          </a:p>
        </p:txBody>
      </p:sp>
      <p:sp>
        <p:nvSpPr>
          <p:cNvPr id="18" name="Oval 36" descr="Círculo pequeno">
            <a:extLst>
              <a:ext uri="{FF2B5EF4-FFF2-40B4-BE49-F238E27FC236}">
                <a16:creationId xmlns:a16="http://schemas.microsoft.com/office/drawing/2014/main" id="{D666DE4B-82E5-9438-435A-5F4727DB527C}"/>
              </a:ext>
            </a:extLst>
          </p:cNvPr>
          <p:cNvSpPr>
            <a:spLocks noChangeAspect="1"/>
          </p:cNvSpPr>
          <p:nvPr/>
        </p:nvSpPr>
        <p:spPr bwMode="blackWhite">
          <a:xfrm>
            <a:off x="393040" y="4543976"/>
            <a:ext cx="409838" cy="4098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</a:lstStyle>
          <a:p>
            <a:pPr algn="ctr" rtl="0"/>
            <a:r>
              <a:rPr lang="pt-BR" dirty="0"/>
              <a:t>2</a:t>
            </a:r>
          </a:p>
        </p:txBody>
      </p:sp>
      <p:sp>
        <p:nvSpPr>
          <p:cNvPr id="19" name="Oval 36" descr="Círculo pequeno">
            <a:extLst>
              <a:ext uri="{FF2B5EF4-FFF2-40B4-BE49-F238E27FC236}">
                <a16:creationId xmlns:a16="http://schemas.microsoft.com/office/drawing/2014/main" id="{EA5FA6E5-8852-092F-7EA4-C4C5C62ECC07}"/>
              </a:ext>
            </a:extLst>
          </p:cNvPr>
          <p:cNvSpPr>
            <a:spLocks noChangeAspect="1"/>
          </p:cNvSpPr>
          <p:nvPr/>
        </p:nvSpPr>
        <p:spPr bwMode="blackWhite">
          <a:xfrm>
            <a:off x="393040" y="5881828"/>
            <a:ext cx="409838" cy="4098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</a:lstStyle>
          <a:p>
            <a:pPr algn="ctr" rtl="0"/>
            <a:r>
              <a:rPr lang="pt-BR" dirty="0"/>
              <a:t>3</a:t>
            </a:r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AC277CC7-02CF-E707-2A69-168594C921A6}"/>
              </a:ext>
            </a:extLst>
          </p:cNvPr>
          <p:cNvSpPr txBox="1"/>
          <p:nvPr/>
        </p:nvSpPr>
        <p:spPr>
          <a:xfrm>
            <a:off x="814294" y="2620373"/>
            <a:ext cx="487029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Levantar todos os IT </a:t>
            </a:r>
            <a:r>
              <a:rPr lang="pt-BR" sz="24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Elements</a:t>
            </a:r>
            <a:r>
              <a:rPr lang="pt-BR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sz="2400" dirty="0">
                <a:latin typeface="Segoe UI" panose="020B0502040204020203" pitchFamily="34" charset="0"/>
                <a:cs typeface="Segoe UI" panose="020B0502040204020203" pitchFamily="34" charset="0"/>
              </a:rPr>
              <a:t>disponibilizados pela Divisão de Sistemas</a:t>
            </a:r>
          </a:p>
          <a:p>
            <a:endParaRPr lang="pt-BR" sz="4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pt-BR" sz="24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Identiﬁcar</a:t>
            </a:r>
            <a:r>
              <a:rPr lang="pt-BR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 principais gargalos e problemas </a:t>
            </a:r>
            <a:r>
              <a:rPr lang="pt-BR" sz="2400" dirty="0">
                <a:latin typeface="Segoe UI" panose="020B0502040204020203" pitchFamily="34" charset="0"/>
                <a:cs typeface="Segoe UI" panose="020B0502040204020203" pitchFamily="34" charset="0"/>
              </a:rPr>
              <a:t>no processo atual</a:t>
            </a:r>
          </a:p>
          <a:p>
            <a:endParaRPr lang="pt-BR" sz="4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pt-BR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Mapear o </a:t>
            </a:r>
            <a:r>
              <a:rPr lang="pt-BR" sz="24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ﬂuxo</a:t>
            </a:r>
            <a:r>
              <a:rPr lang="pt-BR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 de trabalho</a:t>
            </a:r>
          </a:p>
          <a:p>
            <a:endParaRPr lang="pt-BR" sz="16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Oval 36" descr="Círculo pequeno">
            <a:extLst>
              <a:ext uri="{FF2B5EF4-FFF2-40B4-BE49-F238E27FC236}">
                <a16:creationId xmlns:a16="http://schemas.microsoft.com/office/drawing/2014/main" id="{061CD958-48C6-E36B-2B0D-2753EDF0D5F9}"/>
              </a:ext>
            </a:extLst>
          </p:cNvPr>
          <p:cNvSpPr>
            <a:spLocks noChangeAspect="1"/>
          </p:cNvSpPr>
          <p:nvPr/>
        </p:nvSpPr>
        <p:spPr bwMode="blackWhite">
          <a:xfrm>
            <a:off x="6330334" y="2620373"/>
            <a:ext cx="409838" cy="4098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</a:lstStyle>
          <a:p>
            <a:pPr algn="ctr" rtl="0"/>
            <a:r>
              <a:rPr lang="pt-BR" dirty="0"/>
              <a:t>4</a:t>
            </a:r>
          </a:p>
        </p:txBody>
      </p:sp>
      <p:sp>
        <p:nvSpPr>
          <p:cNvPr id="15" name="Oval 36" descr="Círculo pequeno">
            <a:extLst>
              <a:ext uri="{FF2B5EF4-FFF2-40B4-BE49-F238E27FC236}">
                <a16:creationId xmlns:a16="http://schemas.microsoft.com/office/drawing/2014/main" id="{05B7A44D-FB0E-999A-0212-12C8E35EBCD9}"/>
              </a:ext>
            </a:extLst>
          </p:cNvPr>
          <p:cNvSpPr>
            <a:spLocks noChangeAspect="1"/>
          </p:cNvSpPr>
          <p:nvPr/>
        </p:nvSpPr>
        <p:spPr bwMode="blackWhite">
          <a:xfrm>
            <a:off x="6341224" y="4543976"/>
            <a:ext cx="409838" cy="4098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</a:lstStyle>
          <a:p>
            <a:pPr algn="ctr" rtl="0"/>
            <a:r>
              <a:rPr lang="pt-BR" dirty="0"/>
              <a:t>5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7ED9E22C-B119-9231-A0F8-57F313BF4005}"/>
              </a:ext>
            </a:extLst>
          </p:cNvPr>
          <p:cNvSpPr txBox="1"/>
          <p:nvPr/>
        </p:nvSpPr>
        <p:spPr>
          <a:xfrm>
            <a:off x="6762478" y="2620373"/>
            <a:ext cx="487029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Identiﬁcar</a:t>
            </a:r>
            <a:r>
              <a:rPr lang="pt-BR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 ferramentas e processos críticos </a:t>
            </a:r>
            <a:r>
              <a:rPr lang="pt-BR" sz="2400" dirty="0">
                <a:latin typeface="Segoe UI" panose="020B0502040204020203" pitchFamily="34" charset="0"/>
                <a:cs typeface="Segoe UI" panose="020B0502040204020203" pitchFamily="34" charset="0"/>
              </a:rPr>
              <a:t>a serem melhorados</a:t>
            </a:r>
          </a:p>
          <a:p>
            <a:endParaRPr lang="pt-BR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pt-BR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pt-BR" sz="24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Deﬁnir</a:t>
            </a:r>
            <a:r>
              <a:rPr lang="pt-BR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 KPIs</a:t>
            </a:r>
            <a:r>
              <a:rPr lang="pt-BR" sz="2400" dirty="0">
                <a:latin typeface="Segoe UI" panose="020B0502040204020203" pitchFamily="34" charset="0"/>
                <a:cs typeface="Segoe UI" panose="020B0502040204020203" pitchFamily="34" charset="0"/>
              </a:rPr>
              <a:t> iniciais para medir progresso</a:t>
            </a:r>
          </a:p>
        </p:txBody>
      </p:sp>
    </p:spTree>
    <p:extLst>
      <p:ext uri="{BB962C8B-B14F-4D97-AF65-F5344CB8AC3E}">
        <p14:creationId xmlns:p14="http://schemas.microsoft.com/office/powerpoint/2010/main" val="31008077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CC41C06-98BD-2D31-7ED5-4E3EB82CE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7A9EA-992D-466B-AFF2-8B3A11631612}" type="slidenum">
              <a:rPr lang="es-CL" smtClean="0"/>
              <a:t>11</a:t>
            </a:fld>
            <a:endParaRPr lang="es-CL"/>
          </a:p>
        </p:txBody>
      </p:sp>
      <p:pic>
        <p:nvPicPr>
          <p:cNvPr id="10" name="Imagem 9" descr="Calendário&#10;&#10;Descrição gerada automaticamente">
            <a:extLst>
              <a:ext uri="{FF2B5EF4-FFF2-40B4-BE49-F238E27FC236}">
                <a16:creationId xmlns:a16="http://schemas.microsoft.com/office/drawing/2014/main" id="{32EE4503-CCD5-1872-8842-3D628597C5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45855"/>
            <a:ext cx="9669780" cy="2320076"/>
          </a:xfrm>
          <a:prstGeom prst="rect">
            <a:avLst/>
          </a:prstGeom>
        </p:spPr>
      </p:pic>
      <p:pic>
        <p:nvPicPr>
          <p:cNvPr id="8" name="Imagem 7" descr="Tabela&#10;&#10;Descrição gerada automaticamente">
            <a:extLst>
              <a:ext uri="{FF2B5EF4-FFF2-40B4-BE49-F238E27FC236}">
                <a16:creationId xmlns:a16="http://schemas.microsoft.com/office/drawing/2014/main" id="{0535CDF7-5953-146C-EBCC-06E9CACB0F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051" y="4145280"/>
            <a:ext cx="10391949" cy="2712720"/>
          </a:xfrm>
          <a:prstGeom prst="rect">
            <a:avLst/>
          </a:prstGeom>
        </p:spPr>
      </p:pic>
      <p:pic>
        <p:nvPicPr>
          <p:cNvPr id="7" name="Imagem 6" descr="Tabela&#10;&#10;O conteúdo gerado por IA pode estar incorreto.">
            <a:extLst>
              <a:ext uri="{FF2B5EF4-FFF2-40B4-BE49-F238E27FC236}">
                <a16:creationId xmlns:a16="http://schemas.microsoft.com/office/drawing/2014/main" id="{665A895E-464D-8C15-C4F1-7185F7444E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2926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336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4D806F-6BCA-3561-9B0B-C1E3765C1B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4242C89-D68B-18A7-BE33-215E437DCF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9197586" cy="706964"/>
          </a:xfrm>
        </p:spPr>
        <p:txBody>
          <a:bodyPr>
            <a:noAutofit/>
          </a:bodyPr>
          <a:lstStyle/>
          <a:p>
            <a:pPr algn="ctr"/>
            <a:r>
              <a:rPr lang="pt-BR" sz="3600" b="1" dirty="0"/>
              <a:t>2. AVALIAÇÃO DO CENÁRIO ATUAL</a:t>
            </a:r>
            <a:endParaRPr lang="pt-BR" sz="4800" dirty="0"/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D482F7A9-50FD-FC19-F78D-45D306CE7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F687A9EA-992D-466B-AFF2-8B3A11631612}" type="slidenum">
              <a:rPr lang="es-CL" smtClean="0"/>
              <a:t>12</a:t>
            </a:fld>
            <a:endParaRPr lang="es-CL"/>
          </a:p>
        </p:txBody>
      </p:sp>
      <p:sp>
        <p:nvSpPr>
          <p:cNvPr id="9" name="Caixa de texto 37" descr="Número 2">
            <a:extLst>
              <a:ext uri="{FF2B5EF4-FFF2-40B4-BE49-F238E27FC236}">
                <a16:creationId xmlns:a16="http://schemas.microsoft.com/office/drawing/2014/main" id="{5C3960E7-FCC0-4411-6C1D-B549D722FAF4}"/>
              </a:ext>
            </a:extLst>
          </p:cNvPr>
          <p:cNvSpPr txBox="1">
            <a:spLocks noChangeAspect="1"/>
          </p:cNvSpPr>
          <p:nvPr/>
        </p:nvSpPr>
        <p:spPr bwMode="blackWhite">
          <a:xfrm>
            <a:off x="488894" y="2234583"/>
            <a:ext cx="493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</a:lstStyle>
          <a:p>
            <a:pPr algn="ctr" rtl="0"/>
            <a:r>
              <a:rPr lang="pt-BR">
                <a:solidFill>
                  <a:schemeClr val="bg1"/>
                </a:solidFill>
                <a:cs typeface="Segoe UI Semibold" panose="020B0702040204020203" pitchFamily="34" charset="0"/>
              </a:rPr>
              <a:t>2</a:t>
            </a:r>
          </a:p>
        </p:txBody>
      </p:sp>
      <p:sp>
        <p:nvSpPr>
          <p:cNvPr id="17" name="Oval 36" descr="Círculo pequeno">
            <a:extLst>
              <a:ext uri="{FF2B5EF4-FFF2-40B4-BE49-F238E27FC236}">
                <a16:creationId xmlns:a16="http://schemas.microsoft.com/office/drawing/2014/main" id="{0736256F-E08F-CCCE-BA94-27CF95E42986}"/>
              </a:ext>
            </a:extLst>
          </p:cNvPr>
          <p:cNvSpPr>
            <a:spLocks noChangeAspect="1"/>
          </p:cNvSpPr>
          <p:nvPr/>
        </p:nvSpPr>
        <p:spPr bwMode="blackWhite">
          <a:xfrm>
            <a:off x="382150" y="2620373"/>
            <a:ext cx="409838" cy="4098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</a:lstStyle>
          <a:p>
            <a:pPr algn="ctr" rtl="0"/>
            <a:r>
              <a:rPr lang="pt-BR" dirty="0"/>
              <a:t>1</a:t>
            </a:r>
          </a:p>
        </p:txBody>
      </p:sp>
      <p:sp>
        <p:nvSpPr>
          <p:cNvPr id="18" name="Oval 36" descr="Círculo pequeno">
            <a:extLst>
              <a:ext uri="{FF2B5EF4-FFF2-40B4-BE49-F238E27FC236}">
                <a16:creationId xmlns:a16="http://schemas.microsoft.com/office/drawing/2014/main" id="{7BBE3905-8235-0ED9-0509-B93843DE6BC4}"/>
              </a:ext>
            </a:extLst>
          </p:cNvPr>
          <p:cNvSpPr>
            <a:spLocks noChangeAspect="1"/>
          </p:cNvSpPr>
          <p:nvPr/>
        </p:nvSpPr>
        <p:spPr bwMode="blackWhite">
          <a:xfrm>
            <a:off x="393040" y="4543976"/>
            <a:ext cx="409838" cy="4098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</a:lstStyle>
          <a:p>
            <a:pPr algn="ctr" rtl="0"/>
            <a:r>
              <a:rPr lang="pt-BR" dirty="0"/>
              <a:t>2</a:t>
            </a:r>
          </a:p>
        </p:txBody>
      </p:sp>
      <p:sp>
        <p:nvSpPr>
          <p:cNvPr id="19" name="Oval 36" descr="Círculo pequeno">
            <a:extLst>
              <a:ext uri="{FF2B5EF4-FFF2-40B4-BE49-F238E27FC236}">
                <a16:creationId xmlns:a16="http://schemas.microsoft.com/office/drawing/2014/main" id="{87112107-2015-C55E-C1CC-055C68C3C191}"/>
              </a:ext>
            </a:extLst>
          </p:cNvPr>
          <p:cNvSpPr>
            <a:spLocks noChangeAspect="1"/>
          </p:cNvSpPr>
          <p:nvPr/>
        </p:nvSpPr>
        <p:spPr bwMode="blackWhite">
          <a:xfrm>
            <a:off x="393040" y="5881828"/>
            <a:ext cx="409838" cy="4098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</a:lstStyle>
          <a:p>
            <a:pPr algn="ctr" rtl="0"/>
            <a:r>
              <a:rPr lang="pt-BR" dirty="0"/>
              <a:t>3</a:t>
            </a:r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24494AF8-B781-7D16-18C0-26B1D3265A94}"/>
              </a:ext>
            </a:extLst>
          </p:cNvPr>
          <p:cNvSpPr txBox="1"/>
          <p:nvPr/>
        </p:nvSpPr>
        <p:spPr>
          <a:xfrm>
            <a:off x="814294" y="2620373"/>
            <a:ext cx="487029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Levantar todos os IT </a:t>
            </a:r>
            <a:r>
              <a:rPr lang="pt-BR" sz="2400" b="1" dirty="0" err="1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Elements</a:t>
            </a:r>
            <a:r>
              <a:rPr lang="pt-BR" sz="2400" b="1" dirty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sz="2400" dirty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disponibilizados pela Divisão de Sistemas</a:t>
            </a:r>
          </a:p>
          <a:p>
            <a:endParaRPr lang="pt-BR" sz="4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pt-BR" sz="24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Identiﬁcar</a:t>
            </a:r>
            <a:r>
              <a:rPr lang="pt-BR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 principais gargalos e problemas </a:t>
            </a:r>
            <a:r>
              <a:rPr lang="pt-BR" sz="2400" dirty="0">
                <a:latin typeface="Segoe UI" panose="020B0502040204020203" pitchFamily="34" charset="0"/>
                <a:cs typeface="Segoe UI" panose="020B0502040204020203" pitchFamily="34" charset="0"/>
              </a:rPr>
              <a:t>no processo atual</a:t>
            </a:r>
          </a:p>
          <a:p>
            <a:endParaRPr lang="pt-BR" sz="4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pt-BR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Mapear o </a:t>
            </a:r>
            <a:r>
              <a:rPr lang="pt-BR" sz="24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ﬂuxo</a:t>
            </a:r>
            <a:r>
              <a:rPr lang="pt-BR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 de trabalho</a:t>
            </a:r>
          </a:p>
          <a:p>
            <a:endParaRPr lang="pt-BR" sz="16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Oval 36" descr="Círculo pequeno">
            <a:extLst>
              <a:ext uri="{FF2B5EF4-FFF2-40B4-BE49-F238E27FC236}">
                <a16:creationId xmlns:a16="http://schemas.microsoft.com/office/drawing/2014/main" id="{B4663D6E-7281-62C6-083A-AF1EA401CC11}"/>
              </a:ext>
            </a:extLst>
          </p:cNvPr>
          <p:cNvSpPr>
            <a:spLocks noChangeAspect="1"/>
          </p:cNvSpPr>
          <p:nvPr/>
        </p:nvSpPr>
        <p:spPr bwMode="blackWhite">
          <a:xfrm>
            <a:off x="6330334" y="2620373"/>
            <a:ext cx="409838" cy="4098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</a:lstStyle>
          <a:p>
            <a:pPr algn="ctr" rtl="0"/>
            <a:r>
              <a:rPr lang="pt-BR" dirty="0"/>
              <a:t>4</a:t>
            </a:r>
          </a:p>
        </p:txBody>
      </p:sp>
      <p:sp>
        <p:nvSpPr>
          <p:cNvPr id="15" name="Oval 36" descr="Círculo pequeno">
            <a:extLst>
              <a:ext uri="{FF2B5EF4-FFF2-40B4-BE49-F238E27FC236}">
                <a16:creationId xmlns:a16="http://schemas.microsoft.com/office/drawing/2014/main" id="{4157E9C9-ECC0-30B8-12E3-9F4325E21124}"/>
              </a:ext>
            </a:extLst>
          </p:cNvPr>
          <p:cNvSpPr>
            <a:spLocks noChangeAspect="1"/>
          </p:cNvSpPr>
          <p:nvPr/>
        </p:nvSpPr>
        <p:spPr bwMode="blackWhite">
          <a:xfrm>
            <a:off x="6341224" y="4543976"/>
            <a:ext cx="409838" cy="4098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</a:lstStyle>
          <a:p>
            <a:pPr algn="ctr" rtl="0"/>
            <a:r>
              <a:rPr lang="pt-BR" dirty="0"/>
              <a:t>5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28D6E587-678C-3889-FD7C-29A8B7CF8A3D}"/>
              </a:ext>
            </a:extLst>
          </p:cNvPr>
          <p:cNvSpPr txBox="1"/>
          <p:nvPr/>
        </p:nvSpPr>
        <p:spPr>
          <a:xfrm>
            <a:off x="6762478" y="2620373"/>
            <a:ext cx="487029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Identiﬁcar</a:t>
            </a:r>
            <a:r>
              <a:rPr lang="pt-BR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 ferramentas e processos críticos </a:t>
            </a:r>
            <a:r>
              <a:rPr lang="pt-BR" sz="2400" dirty="0">
                <a:latin typeface="Segoe UI" panose="020B0502040204020203" pitchFamily="34" charset="0"/>
                <a:cs typeface="Segoe UI" panose="020B0502040204020203" pitchFamily="34" charset="0"/>
              </a:rPr>
              <a:t>a serem melhorados</a:t>
            </a:r>
          </a:p>
          <a:p>
            <a:endParaRPr lang="pt-BR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pt-BR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pt-BR" sz="2400" b="1" dirty="0" err="1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Deﬁnir</a:t>
            </a:r>
            <a:r>
              <a:rPr lang="pt-BR" sz="2400" b="1" dirty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KPIs</a:t>
            </a:r>
            <a:r>
              <a:rPr lang="pt-BR" sz="2400" dirty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iniciais para medir progresso</a:t>
            </a:r>
          </a:p>
        </p:txBody>
      </p:sp>
    </p:spTree>
    <p:extLst>
      <p:ext uri="{BB962C8B-B14F-4D97-AF65-F5344CB8AC3E}">
        <p14:creationId xmlns:p14="http://schemas.microsoft.com/office/powerpoint/2010/main" val="35869307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2" name="Picture 6" descr="Processo de Software | Base de Conhecimento">
            <a:extLst>
              <a:ext uri="{FF2B5EF4-FFF2-40B4-BE49-F238E27FC236}">
                <a16:creationId xmlns:a16="http://schemas.microsoft.com/office/drawing/2014/main" id="{9D3FF513-B365-1D64-33BB-A80AF23787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9659" y="4813361"/>
            <a:ext cx="4355077" cy="1962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A2B3F0C-70D6-F0F0-FA54-81FF1F8219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2056" y="1212986"/>
            <a:ext cx="7535206" cy="706964"/>
          </a:xfrm>
        </p:spPr>
        <p:txBody>
          <a:bodyPr/>
          <a:lstStyle/>
          <a:p>
            <a:r>
              <a:rPr lang="pt-BR" sz="18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Identiﬁcar</a:t>
            </a:r>
            <a:r>
              <a:rPr lang="pt-BR" sz="1800" b="1" dirty="0">
                <a:latin typeface="Segoe UI" panose="020B0502040204020203" pitchFamily="34" charset="0"/>
                <a:cs typeface="Segoe UI" panose="020B0502040204020203" pitchFamily="34" charset="0"/>
              </a:rPr>
              <a:t> principais gargalos e problemas </a:t>
            </a:r>
            <a:r>
              <a:rPr lang="pt-BR" sz="18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br>
              <a:rPr lang="pt-BR" sz="1800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pt-BR" sz="1800" b="1" dirty="0">
                <a:latin typeface="Segoe UI" panose="020B0502040204020203" pitchFamily="34" charset="0"/>
                <a:cs typeface="Segoe UI" panose="020B0502040204020203" pitchFamily="34" charset="0"/>
              </a:rPr>
              <a:t>Mapear o </a:t>
            </a:r>
            <a:r>
              <a:rPr lang="pt-BR" sz="18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ﬂuxo</a:t>
            </a:r>
            <a:r>
              <a:rPr lang="pt-BR" sz="1800" b="1" dirty="0">
                <a:latin typeface="Segoe UI" panose="020B0502040204020203" pitchFamily="34" charset="0"/>
                <a:cs typeface="Segoe UI" panose="020B0502040204020203" pitchFamily="34" charset="0"/>
              </a:rPr>
              <a:t> de trabalho</a:t>
            </a:r>
            <a:br>
              <a:rPr lang="pt-BR" sz="1800" b="1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pt-BR" sz="18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Identiﬁcar</a:t>
            </a:r>
            <a:r>
              <a:rPr lang="pt-BR" sz="1800" b="1" dirty="0">
                <a:latin typeface="Segoe UI" panose="020B0502040204020203" pitchFamily="34" charset="0"/>
                <a:cs typeface="Segoe UI" panose="020B0502040204020203" pitchFamily="34" charset="0"/>
              </a:rPr>
              <a:t> ferramentas e processos críticos a serem melhorados</a:t>
            </a:r>
            <a:br>
              <a:rPr lang="pt-BR" sz="1800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br>
              <a:rPr lang="pt-BR" sz="1800" b="1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br>
              <a:rPr lang="pt-BR" sz="1800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endParaRPr lang="pt-BR" sz="1800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D8D5161C-6820-530A-AF19-F20BB79078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7A9EA-992D-466B-AFF2-8B3A11631612}" type="slidenum">
              <a:rPr lang="es-CL" smtClean="0"/>
              <a:t>13</a:t>
            </a:fld>
            <a:endParaRPr lang="es-CL"/>
          </a:p>
        </p:txBody>
      </p:sp>
      <p:pic>
        <p:nvPicPr>
          <p:cNvPr id="4098" name="Picture 2" descr="Entendendo o ciclo de vida do desenvolvimento de software seguro ...">
            <a:extLst>
              <a:ext uri="{FF2B5EF4-FFF2-40B4-BE49-F238E27FC236}">
                <a16:creationId xmlns:a16="http://schemas.microsoft.com/office/drawing/2014/main" id="{72E8CF5E-02C8-957B-BA9E-0D02683DE0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341" y="2743200"/>
            <a:ext cx="5619219" cy="3161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Design Thinking no desenvolvimento de softwares - Khomp">
            <a:extLst>
              <a:ext uri="{FF2B5EF4-FFF2-40B4-BE49-F238E27FC236}">
                <a16:creationId xmlns:a16="http://schemas.microsoft.com/office/drawing/2014/main" id="{301D7C82-C0EF-1795-5930-32449F5672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0" y="2499360"/>
            <a:ext cx="2093979" cy="2093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8102947A-B478-91F9-33D8-2DDB49FB69F9}"/>
              </a:ext>
            </a:extLst>
          </p:cNvPr>
          <p:cNvSpPr txBox="1">
            <a:spLocks/>
          </p:cNvSpPr>
          <p:nvPr/>
        </p:nvSpPr>
        <p:spPr bwMode="gray">
          <a:xfrm>
            <a:off x="556812" y="877415"/>
            <a:ext cx="2401541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t-BR" sz="2400" b="1" dirty="0"/>
              <a:t>2. AVALIAÇÃO DO CENÁRIO ATUAL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876417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E35DA-7458-DF4D-F0C5-20A22084E5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4FD4F0-4A06-7994-B42B-96DC5B77E4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9197586" cy="706964"/>
          </a:xfrm>
        </p:spPr>
        <p:txBody>
          <a:bodyPr>
            <a:noAutofit/>
          </a:bodyPr>
          <a:lstStyle/>
          <a:p>
            <a:pPr algn="ctr"/>
            <a:r>
              <a:rPr lang="pt-BR" sz="3600" b="1" dirty="0"/>
              <a:t>2. AVALIAÇÃO DO CENÁRIO ATUAL</a:t>
            </a:r>
            <a:endParaRPr lang="pt-BR" sz="4800" dirty="0"/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07959D15-C2E0-252D-08D2-04DF505D76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F687A9EA-992D-466B-AFF2-8B3A11631612}" type="slidenum">
              <a:rPr lang="es-CL" smtClean="0"/>
              <a:t>14</a:t>
            </a:fld>
            <a:endParaRPr lang="es-CL"/>
          </a:p>
        </p:txBody>
      </p:sp>
      <p:sp>
        <p:nvSpPr>
          <p:cNvPr id="9" name="Caixa de texto 37" descr="Número 2">
            <a:extLst>
              <a:ext uri="{FF2B5EF4-FFF2-40B4-BE49-F238E27FC236}">
                <a16:creationId xmlns:a16="http://schemas.microsoft.com/office/drawing/2014/main" id="{3C98EC0E-7E37-9E36-F451-01DF2428114E}"/>
              </a:ext>
            </a:extLst>
          </p:cNvPr>
          <p:cNvSpPr txBox="1">
            <a:spLocks noChangeAspect="1"/>
          </p:cNvSpPr>
          <p:nvPr/>
        </p:nvSpPr>
        <p:spPr bwMode="blackWhite">
          <a:xfrm>
            <a:off x="488894" y="2234583"/>
            <a:ext cx="493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</a:lstStyle>
          <a:p>
            <a:pPr algn="ctr" rtl="0"/>
            <a:r>
              <a:rPr lang="pt-BR">
                <a:solidFill>
                  <a:schemeClr val="bg1"/>
                </a:solidFill>
                <a:cs typeface="Segoe UI Semibold" panose="020B0702040204020203" pitchFamily="34" charset="0"/>
              </a:rPr>
              <a:t>2</a:t>
            </a:r>
          </a:p>
        </p:txBody>
      </p:sp>
      <p:sp>
        <p:nvSpPr>
          <p:cNvPr id="17" name="Oval 36" descr="Círculo pequeno">
            <a:extLst>
              <a:ext uri="{FF2B5EF4-FFF2-40B4-BE49-F238E27FC236}">
                <a16:creationId xmlns:a16="http://schemas.microsoft.com/office/drawing/2014/main" id="{8B556EAF-6EA4-E7B6-5620-59524A2490B5}"/>
              </a:ext>
            </a:extLst>
          </p:cNvPr>
          <p:cNvSpPr>
            <a:spLocks noChangeAspect="1"/>
          </p:cNvSpPr>
          <p:nvPr/>
        </p:nvSpPr>
        <p:spPr bwMode="blackWhite">
          <a:xfrm>
            <a:off x="382150" y="2620373"/>
            <a:ext cx="409838" cy="4098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</a:lstStyle>
          <a:p>
            <a:pPr algn="ctr" rtl="0"/>
            <a:r>
              <a:rPr lang="pt-BR" dirty="0"/>
              <a:t>1</a:t>
            </a:r>
          </a:p>
        </p:txBody>
      </p:sp>
      <p:sp>
        <p:nvSpPr>
          <p:cNvPr id="18" name="Oval 36" descr="Círculo pequeno">
            <a:extLst>
              <a:ext uri="{FF2B5EF4-FFF2-40B4-BE49-F238E27FC236}">
                <a16:creationId xmlns:a16="http://schemas.microsoft.com/office/drawing/2014/main" id="{E7BB2F8F-6F83-592B-C059-7FC840E4CEC7}"/>
              </a:ext>
            </a:extLst>
          </p:cNvPr>
          <p:cNvSpPr>
            <a:spLocks noChangeAspect="1"/>
          </p:cNvSpPr>
          <p:nvPr/>
        </p:nvSpPr>
        <p:spPr bwMode="blackWhite">
          <a:xfrm>
            <a:off x="393040" y="4543976"/>
            <a:ext cx="409838" cy="4098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</a:lstStyle>
          <a:p>
            <a:pPr algn="ctr" rtl="0"/>
            <a:r>
              <a:rPr lang="pt-BR" dirty="0"/>
              <a:t>2</a:t>
            </a:r>
          </a:p>
        </p:txBody>
      </p:sp>
      <p:sp>
        <p:nvSpPr>
          <p:cNvPr id="19" name="Oval 36" descr="Círculo pequeno">
            <a:extLst>
              <a:ext uri="{FF2B5EF4-FFF2-40B4-BE49-F238E27FC236}">
                <a16:creationId xmlns:a16="http://schemas.microsoft.com/office/drawing/2014/main" id="{DA22FB20-6F96-1FAC-EF61-12E8EC588805}"/>
              </a:ext>
            </a:extLst>
          </p:cNvPr>
          <p:cNvSpPr>
            <a:spLocks noChangeAspect="1"/>
          </p:cNvSpPr>
          <p:nvPr/>
        </p:nvSpPr>
        <p:spPr bwMode="blackWhite">
          <a:xfrm>
            <a:off x="393040" y="5881828"/>
            <a:ext cx="409838" cy="4098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</a:lstStyle>
          <a:p>
            <a:pPr algn="ctr" rtl="0"/>
            <a:r>
              <a:rPr lang="pt-BR" dirty="0"/>
              <a:t>3</a:t>
            </a:r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B1DB45E0-262F-5079-4087-E19A7C63EB8A}"/>
              </a:ext>
            </a:extLst>
          </p:cNvPr>
          <p:cNvSpPr txBox="1"/>
          <p:nvPr/>
        </p:nvSpPr>
        <p:spPr>
          <a:xfrm>
            <a:off x="814294" y="2620373"/>
            <a:ext cx="487029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Levantar todos os IT </a:t>
            </a:r>
            <a:r>
              <a:rPr lang="pt-BR" sz="2400" b="1" dirty="0" err="1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Elements</a:t>
            </a:r>
            <a:r>
              <a:rPr lang="pt-BR" sz="2400" b="1" dirty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sz="2400" dirty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disponibilizados pela Divisão de Sistemas</a:t>
            </a:r>
          </a:p>
          <a:p>
            <a:endParaRPr lang="pt-BR" sz="4800" b="1" dirty="0">
              <a:solidFill>
                <a:schemeClr val="bg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pt-BR" sz="2400" b="1" dirty="0" err="1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Identiﬁcar</a:t>
            </a:r>
            <a:r>
              <a:rPr lang="pt-BR" sz="2400" b="1" dirty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principais gargalos e problemas </a:t>
            </a:r>
            <a:r>
              <a:rPr lang="pt-BR" sz="2400" dirty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no processo atual</a:t>
            </a:r>
          </a:p>
          <a:p>
            <a:endParaRPr lang="pt-BR" sz="4400" dirty="0">
              <a:solidFill>
                <a:schemeClr val="bg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pt-BR" sz="2400" b="1" dirty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Mapear o </a:t>
            </a:r>
            <a:r>
              <a:rPr lang="pt-BR" sz="2400" b="1" dirty="0" err="1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ﬂuxo</a:t>
            </a:r>
            <a:r>
              <a:rPr lang="pt-BR" sz="2400" b="1" dirty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de trabalho</a:t>
            </a:r>
          </a:p>
          <a:p>
            <a:endParaRPr lang="pt-BR" sz="16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Oval 36" descr="Círculo pequeno">
            <a:extLst>
              <a:ext uri="{FF2B5EF4-FFF2-40B4-BE49-F238E27FC236}">
                <a16:creationId xmlns:a16="http://schemas.microsoft.com/office/drawing/2014/main" id="{ED3538C7-01E8-5D2F-92A7-B6D70EFBFB1B}"/>
              </a:ext>
            </a:extLst>
          </p:cNvPr>
          <p:cNvSpPr>
            <a:spLocks noChangeAspect="1"/>
          </p:cNvSpPr>
          <p:nvPr/>
        </p:nvSpPr>
        <p:spPr bwMode="blackWhite">
          <a:xfrm>
            <a:off x="6330334" y="2620373"/>
            <a:ext cx="409838" cy="4098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</a:lstStyle>
          <a:p>
            <a:pPr algn="ctr" rtl="0"/>
            <a:r>
              <a:rPr lang="pt-BR" dirty="0"/>
              <a:t>4</a:t>
            </a:r>
          </a:p>
        </p:txBody>
      </p:sp>
      <p:sp>
        <p:nvSpPr>
          <p:cNvPr id="15" name="Oval 36" descr="Círculo pequeno">
            <a:extLst>
              <a:ext uri="{FF2B5EF4-FFF2-40B4-BE49-F238E27FC236}">
                <a16:creationId xmlns:a16="http://schemas.microsoft.com/office/drawing/2014/main" id="{F333A9E8-4E1D-5835-8FAC-3E3549BD130B}"/>
              </a:ext>
            </a:extLst>
          </p:cNvPr>
          <p:cNvSpPr>
            <a:spLocks noChangeAspect="1"/>
          </p:cNvSpPr>
          <p:nvPr/>
        </p:nvSpPr>
        <p:spPr bwMode="blackWhite">
          <a:xfrm>
            <a:off x="6341224" y="4543976"/>
            <a:ext cx="409838" cy="4098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</a:lstStyle>
          <a:p>
            <a:pPr algn="ctr" rtl="0"/>
            <a:r>
              <a:rPr lang="pt-BR" dirty="0"/>
              <a:t>5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DA4F9EAD-7025-5BD5-C782-60873932E9D8}"/>
              </a:ext>
            </a:extLst>
          </p:cNvPr>
          <p:cNvSpPr txBox="1"/>
          <p:nvPr/>
        </p:nvSpPr>
        <p:spPr>
          <a:xfrm>
            <a:off x="6762478" y="2620373"/>
            <a:ext cx="487029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 err="1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Identiﬁcar</a:t>
            </a:r>
            <a:r>
              <a:rPr lang="pt-BR" sz="2400" b="1" dirty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ferramentas e processos críticos </a:t>
            </a:r>
            <a:r>
              <a:rPr lang="pt-BR" sz="2400" dirty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 serem melhorados</a:t>
            </a:r>
          </a:p>
          <a:p>
            <a:endParaRPr lang="pt-BR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pt-BR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pt-BR" sz="24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Deﬁnir</a:t>
            </a:r>
            <a:r>
              <a:rPr lang="pt-BR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 KPIs</a:t>
            </a:r>
            <a:r>
              <a:rPr lang="pt-BR" sz="2400" dirty="0">
                <a:latin typeface="Segoe UI" panose="020B0502040204020203" pitchFamily="34" charset="0"/>
                <a:cs typeface="Segoe UI" panose="020B0502040204020203" pitchFamily="34" charset="0"/>
              </a:rPr>
              <a:t> iniciais para medir progresso</a:t>
            </a:r>
          </a:p>
        </p:txBody>
      </p:sp>
    </p:spTree>
    <p:extLst>
      <p:ext uri="{BB962C8B-B14F-4D97-AF65-F5344CB8AC3E}">
        <p14:creationId xmlns:p14="http://schemas.microsoft.com/office/powerpoint/2010/main" val="2119514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A54083-5296-9A7F-58C1-B4621CFA0A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F853E989-C3D5-F370-F8B2-421493E035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8480" y="5176110"/>
            <a:ext cx="2658405" cy="149535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E1E4064-8930-550D-B0DC-9A824C59A7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2056" y="819945"/>
            <a:ext cx="7535206" cy="706964"/>
          </a:xfrm>
        </p:spPr>
        <p:txBody>
          <a:bodyPr/>
          <a:lstStyle/>
          <a:p>
            <a:r>
              <a:rPr lang="pt-BR" sz="28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Deﬁnir</a:t>
            </a:r>
            <a:r>
              <a:rPr lang="pt-BR" sz="2800" b="1" dirty="0">
                <a:latin typeface="Segoe UI" panose="020B0502040204020203" pitchFamily="34" charset="0"/>
                <a:cs typeface="Segoe UI" panose="020B0502040204020203" pitchFamily="34" charset="0"/>
              </a:rPr>
              <a:t> KPIs</a:t>
            </a:r>
            <a:r>
              <a:rPr lang="pt-BR" sz="2800" dirty="0">
                <a:latin typeface="Segoe UI" panose="020B0502040204020203" pitchFamily="34" charset="0"/>
                <a:cs typeface="Segoe UI" panose="020B0502040204020203" pitchFamily="34" charset="0"/>
              </a:rPr>
              <a:t> iniciais para medir progresso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0ED89F9-C80C-D94E-E114-470428016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7A9EA-992D-466B-AFF2-8B3A11631612}" type="slidenum">
              <a:rPr lang="es-CL" smtClean="0"/>
              <a:t>15</a:t>
            </a:fld>
            <a:endParaRPr lang="es-CL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21A8CF91-C9B9-76F8-7002-4D5A058EB4F7}"/>
              </a:ext>
            </a:extLst>
          </p:cNvPr>
          <p:cNvSpPr txBox="1">
            <a:spLocks/>
          </p:cNvSpPr>
          <p:nvPr/>
        </p:nvSpPr>
        <p:spPr bwMode="gray">
          <a:xfrm>
            <a:off x="556812" y="877415"/>
            <a:ext cx="2401541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t-BR" sz="2400" b="1" dirty="0"/>
              <a:t>2. AVALIAÇÃO DO CENÁRIO ATUAL</a:t>
            </a:r>
            <a:endParaRPr lang="pt-BR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25BF1BEB-A4F7-1347-B6EC-88C54E0AE72E}"/>
              </a:ext>
            </a:extLst>
          </p:cNvPr>
          <p:cNvSpPr txBox="1"/>
          <p:nvPr/>
        </p:nvSpPr>
        <p:spPr>
          <a:xfrm>
            <a:off x="625643" y="2289437"/>
            <a:ext cx="3911982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000" b="1" dirty="0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KPI (Key Performance Indicator), ou Indicador Chave de Desempenho</a:t>
            </a:r>
            <a:r>
              <a:rPr lang="pt-PT" sz="2000" dirty="0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, é uma métrica usada para</a:t>
            </a:r>
            <a:r>
              <a:rPr lang="pt-PT" sz="2000" spc="-295" dirty="0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 </a:t>
            </a:r>
            <a:r>
              <a:rPr lang="pt-PT" sz="2000" dirty="0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avaliar</a:t>
            </a:r>
            <a:r>
              <a:rPr lang="pt-PT" sz="2000" spc="-115" dirty="0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 </a:t>
            </a:r>
            <a:r>
              <a:rPr lang="pt-PT" sz="2000" dirty="0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o</a:t>
            </a:r>
            <a:r>
              <a:rPr lang="pt-PT" sz="2000" spc="-75" dirty="0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 </a:t>
            </a:r>
            <a:r>
              <a:rPr lang="pt-PT" sz="2000" dirty="0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sucesso</a:t>
            </a:r>
            <a:r>
              <a:rPr lang="pt-PT" sz="2000" spc="-95" dirty="0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 </a:t>
            </a:r>
            <a:r>
              <a:rPr lang="pt-PT" sz="2000" dirty="0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de</a:t>
            </a:r>
            <a:r>
              <a:rPr lang="pt-PT" sz="2000" spc="-95" dirty="0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 </a:t>
            </a:r>
            <a:r>
              <a:rPr lang="pt-PT" sz="2000" dirty="0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uma</a:t>
            </a:r>
            <a:r>
              <a:rPr lang="pt-PT" sz="2000" spc="-125" dirty="0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 </a:t>
            </a:r>
            <a:r>
              <a:rPr lang="pt-PT" sz="2000" dirty="0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Organização.</a:t>
            </a:r>
            <a:r>
              <a:rPr lang="pt-PT" sz="2000" spc="-115" dirty="0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 </a:t>
            </a:r>
            <a:r>
              <a:rPr lang="pt-PT" sz="2000" dirty="0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Os</a:t>
            </a:r>
            <a:r>
              <a:rPr lang="pt-PT" sz="2000" spc="-90" dirty="0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 </a:t>
            </a:r>
            <a:r>
              <a:rPr lang="pt-PT" sz="2000" dirty="0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KPIs</a:t>
            </a:r>
            <a:r>
              <a:rPr lang="pt-PT" sz="2000" spc="-95" dirty="0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 </a:t>
            </a:r>
            <a:r>
              <a:rPr lang="pt-PT" sz="2000" dirty="0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ajudam</a:t>
            </a:r>
            <a:r>
              <a:rPr lang="pt-PT" sz="2000" spc="-90" dirty="0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 </a:t>
            </a:r>
            <a:r>
              <a:rPr lang="pt-PT" sz="2000" dirty="0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a</a:t>
            </a:r>
            <a:r>
              <a:rPr lang="pt-PT" sz="2000" spc="-110" dirty="0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 </a:t>
            </a:r>
            <a:r>
              <a:rPr lang="pt-PT" sz="2000" dirty="0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medir</a:t>
            </a:r>
            <a:r>
              <a:rPr lang="pt-PT" sz="2000" spc="-95" dirty="0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 </a:t>
            </a:r>
            <a:r>
              <a:rPr lang="pt-PT" sz="2000" dirty="0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a</a:t>
            </a:r>
            <a:r>
              <a:rPr lang="pt-PT" sz="2000" spc="-95" dirty="0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 </a:t>
            </a:r>
            <a:r>
              <a:rPr lang="pt-PT" sz="2000" dirty="0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eﬁciência,</a:t>
            </a:r>
            <a:r>
              <a:rPr lang="pt-PT" sz="2000" spc="-135" dirty="0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 </a:t>
            </a:r>
            <a:r>
              <a:rPr lang="pt-PT" sz="2000" dirty="0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a</a:t>
            </a:r>
            <a:r>
              <a:rPr lang="pt-PT" sz="2000" spc="-85" dirty="0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 </a:t>
            </a:r>
            <a:r>
              <a:rPr lang="pt-PT" sz="2000" dirty="0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qualidade</a:t>
            </a:r>
            <a:r>
              <a:rPr lang="pt-PT" sz="2000" spc="-90" dirty="0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 </a:t>
            </a:r>
            <a:r>
              <a:rPr lang="pt-PT" sz="2000" dirty="0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e</a:t>
            </a:r>
            <a:r>
              <a:rPr lang="pt-PT" sz="2000" spc="-95" dirty="0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 </a:t>
            </a:r>
            <a:r>
              <a:rPr lang="pt-PT" sz="2000" dirty="0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o</a:t>
            </a:r>
            <a:r>
              <a:rPr lang="pt-PT" sz="2000" spc="-100" dirty="0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 </a:t>
            </a:r>
            <a:r>
              <a:rPr lang="pt-PT" sz="2000" dirty="0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impacto</a:t>
            </a:r>
            <a:r>
              <a:rPr lang="pt-PT" sz="2000" spc="5" dirty="0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 </a:t>
            </a:r>
            <a:r>
              <a:rPr lang="pt-PT" sz="2000" dirty="0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dos projetos de TI, facilitando a tomada de decisões informadas e o alinhamento com as metas</a:t>
            </a:r>
            <a:r>
              <a:rPr lang="pt-PT" sz="2000" spc="5" dirty="0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 </a:t>
            </a:r>
            <a:r>
              <a:rPr lang="pt-PT" sz="2000" dirty="0"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institucionais.</a:t>
            </a:r>
            <a:endParaRPr lang="pt-BR" sz="3200" dirty="0"/>
          </a:p>
        </p:txBody>
      </p:sp>
      <p:pic>
        <p:nvPicPr>
          <p:cNvPr id="5128" name="Picture 8" descr="Top 10 Information Technology KPI Templates with Samples and Examples">
            <a:extLst>
              <a:ext uri="{FF2B5EF4-FFF2-40B4-BE49-F238E27FC236}">
                <a16:creationId xmlns:a16="http://schemas.microsoft.com/office/drawing/2014/main" id="{F36489EA-8084-8596-99D2-09CA6F1FFF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0804" y="4746346"/>
            <a:ext cx="3630100" cy="2041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Fechar">
            <a:extLst>
              <a:ext uri="{FF2B5EF4-FFF2-40B4-BE49-F238E27FC236}">
                <a16:creationId xmlns:a16="http://schemas.microsoft.com/office/drawing/2014/main" id="{82D8E8C3-0C31-C8C1-77CB-69EE62CF5C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5110" y="2431060"/>
            <a:ext cx="7198962" cy="2136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69015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1AA44C-E9D3-2FBB-FDCC-A4FACBA902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5F9C9F9-D7BB-802A-16D9-80236A084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2056" y="819945"/>
            <a:ext cx="7535206" cy="706964"/>
          </a:xfrm>
        </p:spPr>
        <p:txBody>
          <a:bodyPr/>
          <a:lstStyle/>
          <a:p>
            <a:r>
              <a:rPr lang="pt-BR" sz="28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Deﬁnir</a:t>
            </a:r>
            <a:r>
              <a:rPr lang="pt-BR" sz="2800" b="1" dirty="0">
                <a:latin typeface="Segoe UI" panose="020B0502040204020203" pitchFamily="34" charset="0"/>
                <a:cs typeface="Segoe UI" panose="020B0502040204020203" pitchFamily="34" charset="0"/>
              </a:rPr>
              <a:t> KPIs</a:t>
            </a:r>
            <a:r>
              <a:rPr lang="pt-BR" sz="2800" dirty="0">
                <a:latin typeface="Segoe UI" panose="020B0502040204020203" pitchFamily="34" charset="0"/>
                <a:cs typeface="Segoe UI" panose="020B0502040204020203" pitchFamily="34" charset="0"/>
              </a:rPr>
              <a:t> iniciais para medir progresso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D878D08F-909F-A4D4-A4C6-0E442A944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7A9EA-992D-466B-AFF2-8B3A11631612}" type="slidenum">
              <a:rPr lang="es-CL" smtClean="0"/>
              <a:t>16</a:t>
            </a:fld>
            <a:endParaRPr lang="es-CL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1370A494-473F-3F93-52A0-7BC975E74552}"/>
              </a:ext>
            </a:extLst>
          </p:cNvPr>
          <p:cNvSpPr txBox="1">
            <a:spLocks/>
          </p:cNvSpPr>
          <p:nvPr/>
        </p:nvSpPr>
        <p:spPr bwMode="gray">
          <a:xfrm>
            <a:off x="556812" y="877415"/>
            <a:ext cx="2413268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t-BR" sz="2400" b="1" dirty="0"/>
              <a:t>2. AVALIAÇÃO DO CENÁRIO ATUAL</a:t>
            </a:r>
            <a:endParaRPr lang="pt-BR" dirty="0"/>
          </a:p>
        </p:txBody>
      </p:sp>
      <p:sp>
        <p:nvSpPr>
          <p:cNvPr id="6" name="Nuvem 5">
            <a:extLst>
              <a:ext uri="{FF2B5EF4-FFF2-40B4-BE49-F238E27FC236}">
                <a16:creationId xmlns:a16="http://schemas.microsoft.com/office/drawing/2014/main" id="{E7DDBEE4-86DE-4999-277E-08F667C0407F}"/>
              </a:ext>
            </a:extLst>
          </p:cNvPr>
          <p:cNvSpPr/>
          <p:nvPr/>
        </p:nvSpPr>
        <p:spPr>
          <a:xfrm>
            <a:off x="346486" y="4475749"/>
            <a:ext cx="2480235" cy="2049568"/>
          </a:xfrm>
          <a:prstGeom prst="cloud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b="1" dirty="0"/>
              <a:t>Velocidade da Equipe (Story Points por Sprint)</a:t>
            </a:r>
            <a:br>
              <a:rPr lang="pt-BR" sz="1050" dirty="0"/>
            </a:br>
            <a:r>
              <a:rPr lang="pt-BR" sz="1050" dirty="0"/>
              <a:t>Quantidade de pontos de história (story points) entregues pela equipe durante uma sprint.</a:t>
            </a:r>
          </a:p>
        </p:txBody>
      </p:sp>
      <p:sp>
        <p:nvSpPr>
          <p:cNvPr id="7" name="Nuvem 6">
            <a:extLst>
              <a:ext uri="{FF2B5EF4-FFF2-40B4-BE49-F238E27FC236}">
                <a16:creationId xmlns:a16="http://schemas.microsoft.com/office/drawing/2014/main" id="{78CA01E0-85E9-81C0-2878-F51F8F270DD9}"/>
              </a:ext>
            </a:extLst>
          </p:cNvPr>
          <p:cNvSpPr/>
          <p:nvPr/>
        </p:nvSpPr>
        <p:spPr>
          <a:xfrm>
            <a:off x="6309607" y="2430379"/>
            <a:ext cx="2772355" cy="1937079"/>
          </a:xfrm>
          <a:prstGeom prst="cloud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b="1" dirty="0"/>
              <a:t>Taxa de Adoção de Novas Funcionalidades</a:t>
            </a:r>
            <a:br>
              <a:rPr lang="pt-BR" sz="1200" dirty="0"/>
            </a:br>
            <a:r>
              <a:rPr lang="pt-BR" sz="1200" dirty="0"/>
              <a:t>Percentual de usuários que adotam uma nova funcionalidade após o lançamento.</a:t>
            </a:r>
          </a:p>
        </p:txBody>
      </p:sp>
      <p:sp>
        <p:nvSpPr>
          <p:cNvPr id="8" name="Nuvem 7">
            <a:extLst>
              <a:ext uri="{FF2B5EF4-FFF2-40B4-BE49-F238E27FC236}">
                <a16:creationId xmlns:a16="http://schemas.microsoft.com/office/drawing/2014/main" id="{F548087E-321E-663C-72FE-C3ABF37B5129}"/>
              </a:ext>
            </a:extLst>
          </p:cNvPr>
          <p:cNvSpPr/>
          <p:nvPr/>
        </p:nvSpPr>
        <p:spPr>
          <a:xfrm>
            <a:off x="8647763" y="4240796"/>
            <a:ext cx="3370066" cy="2451135"/>
          </a:xfrm>
          <a:prstGeom prst="cloud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dirty="0"/>
              <a:t>Número de Bugs Reportados por Mês</a:t>
            </a:r>
            <a:br>
              <a:rPr lang="pt-BR" sz="1400" dirty="0"/>
            </a:br>
            <a:r>
              <a:rPr lang="pt-BR" sz="1400" dirty="0"/>
              <a:t>Quantidade de bugs identificados e reportados pelos usuários ou pela equipe interna durante o mês.</a:t>
            </a:r>
          </a:p>
        </p:txBody>
      </p:sp>
      <p:sp>
        <p:nvSpPr>
          <p:cNvPr id="9" name="Nuvem 8">
            <a:extLst>
              <a:ext uri="{FF2B5EF4-FFF2-40B4-BE49-F238E27FC236}">
                <a16:creationId xmlns:a16="http://schemas.microsoft.com/office/drawing/2014/main" id="{15B0538C-2C5C-5439-6141-6B1094DD2556}"/>
              </a:ext>
            </a:extLst>
          </p:cNvPr>
          <p:cNvSpPr/>
          <p:nvPr/>
        </p:nvSpPr>
        <p:spPr>
          <a:xfrm>
            <a:off x="5653481" y="4701303"/>
            <a:ext cx="2772356" cy="1990628"/>
          </a:xfrm>
          <a:prstGeom prst="cloud">
            <a:avLst/>
          </a:prstGeom>
          <a:gradFill flip="none" rotWithShape="1">
            <a:gsLst>
              <a:gs pos="0">
                <a:srgbClr val="FFFF00">
                  <a:tint val="66000"/>
                  <a:satMod val="160000"/>
                </a:srgbClr>
              </a:gs>
              <a:gs pos="50000">
                <a:srgbClr val="FFFF00">
                  <a:tint val="44500"/>
                  <a:satMod val="160000"/>
                </a:srgbClr>
              </a:gs>
              <a:gs pos="100000">
                <a:srgbClr val="FFFF00">
                  <a:tint val="23500"/>
                  <a:satMod val="160000"/>
                </a:srgbClr>
              </a:gs>
            </a:gsLst>
            <a:lin ang="2700000" scaled="1"/>
            <a:tileRect/>
          </a:gra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b="1" dirty="0">
                <a:solidFill>
                  <a:schemeClr val="tx1"/>
                </a:solidFill>
              </a:rPr>
              <a:t>Índice de Satisfação da Equipe (</a:t>
            </a:r>
            <a:r>
              <a:rPr lang="pt-BR" sz="800" b="1" dirty="0" err="1">
                <a:solidFill>
                  <a:schemeClr val="tx1"/>
                </a:solidFill>
              </a:rPr>
              <a:t>eNPS</a:t>
            </a:r>
            <a:r>
              <a:rPr lang="pt-BR" sz="800" b="1" dirty="0">
                <a:solidFill>
                  <a:schemeClr val="tx1"/>
                </a:solidFill>
              </a:rPr>
              <a:t> - </a:t>
            </a:r>
            <a:r>
              <a:rPr lang="pt-BR" sz="800" b="1" dirty="0" err="1">
                <a:solidFill>
                  <a:schemeClr val="tx1"/>
                </a:solidFill>
              </a:rPr>
              <a:t>Employee</a:t>
            </a:r>
            <a:r>
              <a:rPr lang="pt-BR" sz="800" b="1" dirty="0">
                <a:solidFill>
                  <a:schemeClr val="tx1"/>
                </a:solidFill>
              </a:rPr>
              <a:t> Net Promoter Score) e CSAT </a:t>
            </a:r>
            <a:br>
              <a:rPr lang="pt-BR" sz="800" dirty="0">
                <a:solidFill>
                  <a:schemeClr val="tx1"/>
                </a:solidFill>
              </a:rPr>
            </a:br>
            <a:r>
              <a:rPr lang="pt-BR" sz="800" dirty="0">
                <a:solidFill>
                  <a:schemeClr val="tx1"/>
                </a:solidFill>
              </a:rPr>
              <a:t>Pontuação que mede a probabilidade de um membro da equipe recomendar o ambiente de trabalho para outras pessoas, indicando o nível de satisfação e motivação.</a:t>
            </a:r>
            <a:endParaRPr lang="pt-BR" sz="600" dirty="0">
              <a:solidFill>
                <a:schemeClr val="tx1"/>
              </a:solidFill>
            </a:endParaRPr>
          </a:p>
        </p:txBody>
      </p:sp>
      <p:sp>
        <p:nvSpPr>
          <p:cNvPr id="11" name="Nuvem 10">
            <a:extLst>
              <a:ext uri="{FF2B5EF4-FFF2-40B4-BE49-F238E27FC236}">
                <a16:creationId xmlns:a16="http://schemas.microsoft.com/office/drawing/2014/main" id="{9457051A-7CA4-4E70-717F-85A673AFA477}"/>
              </a:ext>
            </a:extLst>
          </p:cNvPr>
          <p:cNvSpPr/>
          <p:nvPr/>
        </p:nvSpPr>
        <p:spPr>
          <a:xfrm>
            <a:off x="9225279" y="2235778"/>
            <a:ext cx="2695445" cy="1682697"/>
          </a:xfrm>
          <a:prstGeom prst="clou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b="1" dirty="0"/>
              <a:t>Taxa de Conclusão de Tarefas no Prazo</a:t>
            </a:r>
            <a:br>
              <a:rPr lang="pt-BR" sz="1050" dirty="0"/>
            </a:br>
            <a:r>
              <a:rPr lang="pt-BR" sz="1050" dirty="0"/>
              <a:t>Percentual de tarefas que foram completadas dentro do prazo estipulado.</a:t>
            </a:r>
          </a:p>
        </p:txBody>
      </p:sp>
      <p:sp>
        <p:nvSpPr>
          <p:cNvPr id="12" name="Nuvem 11">
            <a:extLst>
              <a:ext uri="{FF2B5EF4-FFF2-40B4-BE49-F238E27FC236}">
                <a16:creationId xmlns:a16="http://schemas.microsoft.com/office/drawing/2014/main" id="{DD8AEDCA-146C-5F82-281E-FF73D1C791BC}"/>
              </a:ext>
            </a:extLst>
          </p:cNvPr>
          <p:cNvSpPr/>
          <p:nvPr/>
        </p:nvSpPr>
        <p:spPr>
          <a:xfrm>
            <a:off x="3132466" y="4240796"/>
            <a:ext cx="2480235" cy="1474884"/>
          </a:xfrm>
          <a:prstGeom prst="cloud">
            <a:avLst/>
          </a:prstGeom>
          <a:solidFill>
            <a:srgbClr val="92D050"/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50" b="1" dirty="0"/>
              <a:t>Tempo Médio de Resposta da API</a:t>
            </a:r>
            <a:br>
              <a:rPr lang="pt-BR" sz="1050" dirty="0"/>
            </a:br>
            <a:r>
              <a:rPr lang="pt-BR" sz="1050" dirty="0"/>
              <a:t>Média do tempo de resposta das APIs em produção, visando garantir a eficiência do sistema</a:t>
            </a:r>
          </a:p>
        </p:txBody>
      </p:sp>
      <p:sp>
        <p:nvSpPr>
          <p:cNvPr id="13" name="Nuvem 12">
            <a:extLst>
              <a:ext uri="{FF2B5EF4-FFF2-40B4-BE49-F238E27FC236}">
                <a16:creationId xmlns:a16="http://schemas.microsoft.com/office/drawing/2014/main" id="{C4299E15-CA79-E3AF-F644-BB5D70275ECD}"/>
              </a:ext>
            </a:extLst>
          </p:cNvPr>
          <p:cNvSpPr/>
          <p:nvPr/>
        </p:nvSpPr>
        <p:spPr>
          <a:xfrm>
            <a:off x="140041" y="2155214"/>
            <a:ext cx="2830039" cy="1937079"/>
          </a:xfrm>
          <a:prstGeom prst="cloud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/>
              <a:t>Satisfação do Cliente (CSAT)</a:t>
            </a:r>
            <a:br>
              <a:rPr lang="pt-BR" sz="1100" dirty="0"/>
            </a:br>
            <a:r>
              <a:rPr lang="pt-BR" sz="1100" dirty="0"/>
              <a:t>Índice de satisfação dos clientes (internos ou externos) em relação às funcionalidades entregues.</a:t>
            </a:r>
          </a:p>
        </p:txBody>
      </p:sp>
      <p:sp>
        <p:nvSpPr>
          <p:cNvPr id="14" name="Nuvem 13">
            <a:extLst>
              <a:ext uri="{FF2B5EF4-FFF2-40B4-BE49-F238E27FC236}">
                <a16:creationId xmlns:a16="http://schemas.microsoft.com/office/drawing/2014/main" id="{4487B04A-26E7-029F-AFD0-43C61EE4CBA5}"/>
              </a:ext>
            </a:extLst>
          </p:cNvPr>
          <p:cNvSpPr/>
          <p:nvPr/>
        </p:nvSpPr>
        <p:spPr>
          <a:xfrm>
            <a:off x="3633685" y="2549863"/>
            <a:ext cx="2248709" cy="1368612"/>
          </a:xfrm>
          <a:prstGeom prst="cloud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b="1" dirty="0"/>
              <a:t>Taxa de redução de vulnerabilidades OWASP</a:t>
            </a:r>
          </a:p>
        </p:txBody>
      </p:sp>
    </p:spTree>
    <p:extLst>
      <p:ext uri="{BB962C8B-B14F-4D97-AF65-F5344CB8AC3E}">
        <p14:creationId xmlns:p14="http://schemas.microsoft.com/office/powerpoint/2010/main" val="41764191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EADAB6-E2A9-D71C-C445-1C84F63710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CBFE2A4-BC7F-5163-1F40-C11733D00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9197586" cy="706964"/>
          </a:xfrm>
        </p:spPr>
        <p:txBody>
          <a:bodyPr>
            <a:noAutofit/>
          </a:bodyPr>
          <a:lstStyle/>
          <a:p>
            <a:pPr algn="ctr"/>
            <a:r>
              <a:rPr lang="pt-BR" b="1" dirty="0"/>
              <a:t>3</a:t>
            </a:r>
            <a:r>
              <a:rPr lang="pt-BR" sz="3600" b="1" dirty="0"/>
              <a:t>. INTRODUÇÃO DE FERRAMENTAS E PRÁTICAS INICIAIS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0EC6D51-E85C-AE5D-93AF-0297BDB11E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F687A9EA-992D-466B-AFF2-8B3A11631612}" type="slidenum">
              <a:rPr lang="es-CL" smtClean="0"/>
              <a:t>17</a:t>
            </a:fld>
            <a:endParaRPr lang="es-CL"/>
          </a:p>
        </p:txBody>
      </p:sp>
      <p:sp>
        <p:nvSpPr>
          <p:cNvPr id="9" name="Caixa de texto 37" descr="Número 2">
            <a:extLst>
              <a:ext uri="{FF2B5EF4-FFF2-40B4-BE49-F238E27FC236}">
                <a16:creationId xmlns:a16="http://schemas.microsoft.com/office/drawing/2014/main" id="{FDB3443B-B5AE-CB84-13C6-42421906C118}"/>
              </a:ext>
            </a:extLst>
          </p:cNvPr>
          <p:cNvSpPr txBox="1">
            <a:spLocks noChangeAspect="1"/>
          </p:cNvSpPr>
          <p:nvPr/>
        </p:nvSpPr>
        <p:spPr bwMode="blackWhite">
          <a:xfrm>
            <a:off x="488894" y="2348133"/>
            <a:ext cx="493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</a:lstStyle>
          <a:p>
            <a:pPr algn="ctr" rtl="0"/>
            <a:r>
              <a:rPr lang="pt-BR">
                <a:solidFill>
                  <a:schemeClr val="bg1"/>
                </a:solidFill>
                <a:cs typeface="Segoe UI Semibold" panose="020B0702040204020203" pitchFamily="34" charset="0"/>
              </a:rPr>
              <a:t>2</a:t>
            </a:r>
          </a:p>
        </p:txBody>
      </p:sp>
      <p:sp>
        <p:nvSpPr>
          <p:cNvPr id="17" name="Oval 36" descr="Círculo pequeno">
            <a:extLst>
              <a:ext uri="{FF2B5EF4-FFF2-40B4-BE49-F238E27FC236}">
                <a16:creationId xmlns:a16="http://schemas.microsoft.com/office/drawing/2014/main" id="{F6043405-273A-2095-6ACF-BBE78B77862C}"/>
              </a:ext>
            </a:extLst>
          </p:cNvPr>
          <p:cNvSpPr>
            <a:spLocks noChangeAspect="1"/>
          </p:cNvSpPr>
          <p:nvPr/>
        </p:nvSpPr>
        <p:spPr bwMode="blackWhite">
          <a:xfrm>
            <a:off x="382150" y="2733923"/>
            <a:ext cx="409838" cy="4098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</a:lstStyle>
          <a:p>
            <a:pPr algn="ctr" rtl="0"/>
            <a:r>
              <a:rPr lang="pt-BR" dirty="0"/>
              <a:t>1</a:t>
            </a:r>
          </a:p>
        </p:txBody>
      </p:sp>
      <p:sp>
        <p:nvSpPr>
          <p:cNvPr id="18" name="Oval 36" descr="Círculo pequeno">
            <a:extLst>
              <a:ext uri="{FF2B5EF4-FFF2-40B4-BE49-F238E27FC236}">
                <a16:creationId xmlns:a16="http://schemas.microsoft.com/office/drawing/2014/main" id="{C9DAFAFF-EF61-E992-19A9-0395A1C23B33}"/>
              </a:ext>
            </a:extLst>
          </p:cNvPr>
          <p:cNvSpPr>
            <a:spLocks noChangeAspect="1"/>
          </p:cNvSpPr>
          <p:nvPr/>
        </p:nvSpPr>
        <p:spPr bwMode="blackWhite">
          <a:xfrm>
            <a:off x="393040" y="4657526"/>
            <a:ext cx="409838" cy="4098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</a:lstStyle>
          <a:p>
            <a:pPr algn="ctr" rtl="0"/>
            <a:r>
              <a:rPr lang="pt-BR" dirty="0"/>
              <a:t>2</a:t>
            </a:r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31314D6F-4C4D-C839-549E-98BB3FD35175}"/>
              </a:ext>
            </a:extLst>
          </p:cNvPr>
          <p:cNvSpPr txBox="1"/>
          <p:nvPr/>
        </p:nvSpPr>
        <p:spPr>
          <a:xfrm>
            <a:off x="814294" y="2733923"/>
            <a:ext cx="487029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Adoção de </a:t>
            </a:r>
            <a:r>
              <a:rPr lang="pt-BR" sz="24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Jira</a:t>
            </a:r>
            <a:r>
              <a:rPr lang="pt-BR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sz="2400" dirty="0">
                <a:latin typeface="Segoe UI" panose="020B0502040204020203" pitchFamily="34" charset="0"/>
                <a:cs typeface="Segoe UI" panose="020B0502040204020203" pitchFamily="34" charset="0"/>
              </a:rPr>
              <a:t>na criação de </a:t>
            </a:r>
            <a:r>
              <a:rPr lang="pt-BR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projetos</a:t>
            </a:r>
          </a:p>
          <a:p>
            <a:endParaRPr lang="pt-BR" sz="2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pt-BR" sz="2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pt-BR" sz="2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pt-BR" sz="24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Conﬁgurar</a:t>
            </a:r>
            <a:r>
              <a:rPr lang="pt-BR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 pipeline </a:t>
            </a:r>
            <a:r>
              <a:rPr lang="pt-BR" sz="2400" dirty="0">
                <a:latin typeface="Segoe UI" panose="020B0502040204020203" pitchFamily="34" charset="0"/>
                <a:cs typeface="Segoe UI" panose="020B0502040204020203" pitchFamily="34" charset="0"/>
              </a:rPr>
              <a:t>CI/CD* básico</a:t>
            </a:r>
          </a:p>
        </p:txBody>
      </p:sp>
      <p:sp>
        <p:nvSpPr>
          <p:cNvPr id="14" name="Oval 36" descr="Círculo pequeno">
            <a:extLst>
              <a:ext uri="{FF2B5EF4-FFF2-40B4-BE49-F238E27FC236}">
                <a16:creationId xmlns:a16="http://schemas.microsoft.com/office/drawing/2014/main" id="{A01A2580-EA96-382D-2B80-4A269D4A2330}"/>
              </a:ext>
            </a:extLst>
          </p:cNvPr>
          <p:cNvSpPr>
            <a:spLocks noChangeAspect="1"/>
          </p:cNvSpPr>
          <p:nvPr/>
        </p:nvSpPr>
        <p:spPr bwMode="blackWhite">
          <a:xfrm>
            <a:off x="6330334" y="2733923"/>
            <a:ext cx="409838" cy="4098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</a:lstStyle>
          <a:p>
            <a:pPr algn="ctr" rtl="0"/>
            <a:r>
              <a:rPr lang="pt-BR" dirty="0"/>
              <a:t>4</a:t>
            </a:r>
          </a:p>
        </p:txBody>
      </p:sp>
      <p:sp>
        <p:nvSpPr>
          <p:cNvPr id="15" name="Oval 36" descr="Círculo pequeno">
            <a:extLst>
              <a:ext uri="{FF2B5EF4-FFF2-40B4-BE49-F238E27FC236}">
                <a16:creationId xmlns:a16="http://schemas.microsoft.com/office/drawing/2014/main" id="{8951C027-AD56-D736-A19E-68EC1416D61D}"/>
              </a:ext>
            </a:extLst>
          </p:cNvPr>
          <p:cNvSpPr>
            <a:spLocks noChangeAspect="1"/>
          </p:cNvSpPr>
          <p:nvPr/>
        </p:nvSpPr>
        <p:spPr bwMode="blackWhite">
          <a:xfrm>
            <a:off x="6341224" y="4657526"/>
            <a:ext cx="409838" cy="4098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</a:lstStyle>
          <a:p>
            <a:pPr algn="ctr" rtl="0"/>
            <a:r>
              <a:rPr lang="pt-BR" dirty="0"/>
              <a:t>5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7C36AC39-2316-7E1F-CBEA-67182E0FC831}"/>
              </a:ext>
            </a:extLst>
          </p:cNvPr>
          <p:cNvSpPr txBox="1"/>
          <p:nvPr/>
        </p:nvSpPr>
        <p:spPr>
          <a:xfrm>
            <a:off x="6762478" y="2733923"/>
            <a:ext cx="487029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Segoe UI" panose="020B0502040204020203" pitchFamily="34" charset="0"/>
                <a:cs typeface="Segoe UI" panose="020B0502040204020203" pitchFamily="34" charset="0"/>
              </a:rPr>
              <a:t>Criar scripts para </a:t>
            </a:r>
            <a:r>
              <a:rPr lang="pt-BR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automação de testes e </a:t>
            </a:r>
            <a:r>
              <a:rPr lang="pt-BR" sz="24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deploy</a:t>
            </a:r>
            <a:endParaRPr lang="pt-BR" sz="2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pt-BR" sz="2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pt-BR" sz="2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pt-BR" sz="2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pt-BR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Testar </a:t>
            </a:r>
            <a:r>
              <a:rPr lang="pt-BR" sz="24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deploy</a:t>
            </a:r>
            <a:r>
              <a:rPr lang="pt-BR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 contínuo </a:t>
            </a:r>
            <a:r>
              <a:rPr lang="pt-BR" sz="2400" dirty="0">
                <a:latin typeface="Segoe UI" panose="020B0502040204020203" pitchFamily="34" charset="0"/>
                <a:cs typeface="Segoe UI" panose="020B0502040204020203" pitchFamily="34" charset="0"/>
              </a:rPr>
              <a:t>em ambiente de desenvolvimento</a:t>
            </a:r>
          </a:p>
        </p:txBody>
      </p:sp>
    </p:spTree>
    <p:extLst>
      <p:ext uri="{BB962C8B-B14F-4D97-AF65-F5344CB8AC3E}">
        <p14:creationId xmlns:p14="http://schemas.microsoft.com/office/powerpoint/2010/main" val="11032303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91C5C199-D9CF-6310-8B79-0A1D0B0B4D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7A9EA-992D-466B-AFF2-8B3A11631612}" type="slidenum">
              <a:rPr lang="es-CL" smtClean="0"/>
              <a:t>18</a:t>
            </a:fld>
            <a:endParaRPr lang="es-CL"/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0E3E72C5-CEDD-9D46-DC4B-EB1CE6961E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2056" y="1122483"/>
            <a:ext cx="7535206" cy="706964"/>
          </a:xfrm>
        </p:spPr>
        <p:txBody>
          <a:bodyPr/>
          <a:lstStyle/>
          <a:p>
            <a:r>
              <a:rPr lang="pt-BR" sz="20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Conﬁgurar</a:t>
            </a:r>
            <a:r>
              <a:rPr lang="pt-BR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 pipeline CI/CD* básico</a:t>
            </a:r>
            <a:br>
              <a:rPr lang="pt-BR" sz="2000" b="1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pt-BR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Criar scripts para automação de testes e </a:t>
            </a:r>
            <a:r>
              <a:rPr lang="pt-BR" sz="20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deploy</a:t>
            </a:r>
            <a:br>
              <a:rPr lang="pt-BR" sz="2000" b="1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pt-BR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Testar </a:t>
            </a:r>
            <a:r>
              <a:rPr lang="pt-BR" sz="20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deploy</a:t>
            </a:r>
            <a:r>
              <a:rPr lang="pt-BR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 contínuo em ambiente de desenvolvimento</a:t>
            </a:r>
            <a:br>
              <a:rPr lang="pt-BR" sz="2000" b="1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br>
              <a:rPr lang="pt-BR" sz="2000" b="1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endParaRPr lang="pt-BR" sz="20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Título 1">
            <a:extLst>
              <a:ext uri="{FF2B5EF4-FFF2-40B4-BE49-F238E27FC236}">
                <a16:creationId xmlns:a16="http://schemas.microsoft.com/office/drawing/2014/main" id="{1F61E157-F501-EE4F-BC42-928B339070EF}"/>
              </a:ext>
            </a:extLst>
          </p:cNvPr>
          <p:cNvSpPr txBox="1">
            <a:spLocks/>
          </p:cNvSpPr>
          <p:nvPr/>
        </p:nvSpPr>
        <p:spPr bwMode="gray">
          <a:xfrm>
            <a:off x="556812" y="877415"/>
            <a:ext cx="2103885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t-BR" sz="1800" b="1" dirty="0"/>
              <a:t>3. INTRODUÇÃO DE FERRAMENTAS E PRÁTICAS INICIAIS</a:t>
            </a:r>
            <a:endParaRPr lang="pt-BR" sz="2800" dirty="0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73CE503A-5C3C-4FD1-BF5F-76A382947D59}"/>
              </a:ext>
            </a:extLst>
          </p:cNvPr>
          <p:cNvSpPr txBox="1"/>
          <p:nvPr/>
        </p:nvSpPr>
        <p:spPr>
          <a:xfrm>
            <a:off x="773151" y="2557346"/>
            <a:ext cx="2498905" cy="3731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060D19F2-1EF0-EF92-78C0-1134F859ED5E}"/>
              </a:ext>
            </a:extLst>
          </p:cNvPr>
          <p:cNvSpPr txBox="1"/>
          <p:nvPr/>
        </p:nvSpPr>
        <p:spPr>
          <a:xfrm>
            <a:off x="420170" y="2653602"/>
            <a:ext cx="320486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/>
              <a:t>Um </a:t>
            </a:r>
            <a:r>
              <a:rPr lang="pt-BR" sz="1400" b="1" dirty="0"/>
              <a:t>Pipeline de Desenvolvimento</a:t>
            </a:r>
            <a:r>
              <a:rPr lang="pt-BR" sz="1400" dirty="0"/>
              <a:t> é uma sequência automatizada de processos que envolve a criação, teste, integração e entrega de código. O objetivo é garantir que o código seja construído, testado e liberado de maneira rápida, eficiente e com alta qualidade. </a:t>
            </a:r>
          </a:p>
          <a:p>
            <a:endParaRPr lang="pt-BR" sz="1400" dirty="0"/>
          </a:p>
          <a:p>
            <a:r>
              <a:rPr lang="pt-BR" sz="1400" dirty="0"/>
              <a:t>O pipeline garante que as mudanças sejam implementadas de forma contínua e segura.</a:t>
            </a:r>
          </a:p>
        </p:txBody>
      </p:sp>
      <p:pic>
        <p:nvPicPr>
          <p:cNvPr id="17" name="Picture 2" descr="Scalable CI/CD Pipeline Examples: Improve the Development Churn">
            <a:extLst>
              <a:ext uri="{FF2B5EF4-FFF2-40B4-BE49-F238E27FC236}">
                <a16:creationId xmlns:a16="http://schemas.microsoft.com/office/drawing/2014/main" id="{CF4C87C4-4446-F38E-B7B6-DA913ECC24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5134" y="2364058"/>
            <a:ext cx="6602623" cy="4088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47937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412A0F-0827-FE5F-4740-447F185C3F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0E6BAB0-3E87-386B-C782-530E105A7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7A9EA-992D-466B-AFF2-8B3A11631612}" type="slidenum">
              <a:rPr lang="es-CL" smtClean="0"/>
              <a:t>19</a:t>
            </a:fld>
            <a:endParaRPr lang="es-CL"/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CAC79B06-171D-483C-9136-538456EB55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2056" y="819945"/>
            <a:ext cx="7535206" cy="706964"/>
          </a:xfrm>
        </p:spPr>
        <p:txBody>
          <a:bodyPr/>
          <a:lstStyle/>
          <a:p>
            <a:r>
              <a:rPr lang="pt-BR" sz="28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Conﬁgurar</a:t>
            </a:r>
            <a:r>
              <a:rPr lang="pt-BR" sz="2800" b="1" dirty="0">
                <a:latin typeface="Segoe UI" panose="020B0502040204020203" pitchFamily="34" charset="0"/>
                <a:cs typeface="Segoe UI" panose="020B0502040204020203" pitchFamily="34" charset="0"/>
              </a:rPr>
              <a:t> pipeline </a:t>
            </a:r>
            <a:r>
              <a:rPr lang="pt-BR" sz="2800" dirty="0">
                <a:latin typeface="Segoe UI" panose="020B0502040204020203" pitchFamily="34" charset="0"/>
                <a:cs typeface="Segoe UI" panose="020B0502040204020203" pitchFamily="34" charset="0"/>
              </a:rPr>
              <a:t>CI/CD* básico</a:t>
            </a:r>
          </a:p>
        </p:txBody>
      </p:sp>
      <p:sp>
        <p:nvSpPr>
          <p:cNvPr id="13" name="Título 1">
            <a:extLst>
              <a:ext uri="{FF2B5EF4-FFF2-40B4-BE49-F238E27FC236}">
                <a16:creationId xmlns:a16="http://schemas.microsoft.com/office/drawing/2014/main" id="{681BC5C0-6BA6-7447-4536-AD17593DCCBB}"/>
              </a:ext>
            </a:extLst>
          </p:cNvPr>
          <p:cNvSpPr txBox="1">
            <a:spLocks/>
          </p:cNvSpPr>
          <p:nvPr/>
        </p:nvSpPr>
        <p:spPr bwMode="gray">
          <a:xfrm>
            <a:off x="556812" y="877415"/>
            <a:ext cx="2103885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t-BR" sz="1800" b="1" dirty="0"/>
              <a:t>3. INTRODUÇÃO DE FERRAMENTAS E PRÁTICAS INICIAIS</a:t>
            </a:r>
            <a:endParaRPr lang="pt-BR" sz="2800" dirty="0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916D36D1-4337-87A9-C151-CCEC9F1D1117}"/>
              </a:ext>
            </a:extLst>
          </p:cNvPr>
          <p:cNvSpPr txBox="1"/>
          <p:nvPr/>
        </p:nvSpPr>
        <p:spPr>
          <a:xfrm>
            <a:off x="773151" y="2557346"/>
            <a:ext cx="2498905" cy="3731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08B03F60-61EE-8992-6DD2-4CE562EDA6D9}"/>
              </a:ext>
            </a:extLst>
          </p:cNvPr>
          <p:cNvSpPr txBox="1"/>
          <p:nvPr/>
        </p:nvSpPr>
        <p:spPr>
          <a:xfrm>
            <a:off x="420170" y="2653602"/>
            <a:ext cx="3204866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/>
              <a:t>Integração Contínua (CI - </a:t>
            </a:r>
            <a:r>
              <a:rPr lang="pt-BR" sz="1400" b="1" dirty="0" err="1"/>
              <a:t>Continuous</a:t>
            </a:r>
            <a:r>
              <a:rPr lang="pt-BR" sz="1400" b="1" dirty="0"/>
              <a:t> </a:t>
            </a:r>
            <a:r>
              <a:rPr lang="pt-BR" sz="1400" b="1" dirty="0" err="1"/>
              <a:t>Integration</a:t>
            </a:r>
            <a:r>
              <a:rPr lang="pt-BR" sz="1400" b="1" dirty="0"/>
              <a:t>)</a:t>
            </a:r>
            <a:r>
              <a:rPr lang="pt-BR" sz="1400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1400" b="1" dirty="0"/>
              <a:t>Código fonte</a:t>
            </a:r>
            <a:r>
              <a:rPr lang="pt-BR" sz="1400" dirty="0"/>
              <a:t>: O desenvolvedor escreve e envia o código para um repositório central (como </a:t>
            </a:r>
            <a:r>
              <a:rPr lang="pt-BR" sz="1400" dirty="0" err="1"/>
              <a:t>Git</a:t>
            </a:r>
            <a:r>
              <a:rPr lang="pt-BR" sz="1400" dirty="0"/>
              <a:t>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1400" b="1" dirty="0"/>
              <a:t>Build</a:t>
            </a:r>
            <a:r>
              <a:rPr lang="pt-BR" sz="1400" dirty="0"/>
              <a:t>: O pipeline executa uma série de etapas automáticas para compilar o código e gerar artefatos (</a:t>
            </a:r>
            <a:r>
              <a:rPr lang="pt-BR" sz="1400" dirty="0" err="1"/>
              <a:t>ex</a:t>
            </a:r>
            <a:r>
              <a:rPr lang="pt-BR" sz="1400" dirty="0"/>
              <a:t>: executáveis, pacotes, etc.).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1400" b="1" dirty="0"/>
              <a:t>Testes</a:t>
            </a:r>
            <a:r>
              <a:rPr lang="pt-BR" sz="1400" dirty="0"/>
              <a:t>: O código gerado é automaticamente testado para garantir que não há falhas. Isso pode incluir testes unitários, de integração, entre outros.</a:t>
            </a:r>
          </a:p>
        </p:txBody>
      </p:sp>
      <p:pic>
        <p:nvPicPr>
          <p:cNvPr id="9224" name="Picture 8" descr="Pipeline: Stage View | Jenkins plugin">
            <a:extLst>
              <a:ext uri="{FF2B5EF4-FFF2-40B4-BE49-F238E27FC236}">
                <a16:creationId xmlns:a16="http://schemas.microsoft.com/office/drawing/2014/main" id="{BEE7EAA2-930C-CD01-4E19-7CFED2BDDB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8495" y="2384502"/>
            <a:ext cx="6108894" cy="4077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41929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883B7DE-8BA4-6DAE-9303-2971E0A27B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Objetivo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B84CFE8-E7F3-A208-5B51-E3766EC2C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7A9EA-992D-466B-AFF2-8B3A11631612}" type="slidenum">
              <a:rPr lang="es-CL" smtClean="0"/>
              <a:t>2</a:t>
            </a:fld>
            <a:endParaRPr lang="es-CL"/>
          </a:p>
        </p:txBody>
      </p:sp>
      <p:graphicFrame>
        <p:nvGraphicFramePr>
          <p:cNvPr id="5" name="Tabela 4">
            <a:extLst>
              <a:ext uri="{FF2B5EF4-FFF2-40B4-BE49-F238E27FC236}">
                <a16:creationId xmlns:a16="http://schemas.microsoft.com/office/drawing/2014/main" id="{EA24C19F-0260-EE6A-5288-3BCA117451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4088929"/>
              </p:ext>
            </p:extLst>
          </p:nvPr>
        </p:nvGraphicFramePr>
        <p:xfrm>
          <a:off x="579717" y="2867411"/>
          <a:ext cx="2312895" cy="3742433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312895">
                  <a:extLst>
                    <a:ext uri="{9D8B030D-6E8A-4147-A177-3AD203B41FA5}">
                      <a16:colId xmlns:a16="http://schemas.microsoft.com/office/drawing/2014/main" val="1985821217"/>
                    </a:ext>
                  </a:extLst>
                </a:gridCol>
              </a:tblGrid>
              <a:tr h="1669793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2400" b="1" kern="1200" dirty="0">
                          <a:solidFill>
                            <a:schemeClr val="lt1"/>
                          </a:solidFill>
                          <a:effectLst/>
                        </a:rPr>
                        <a:t>Fortalecer áreas técnicas estratégicas</a:t>
                      </a:r>
                      <a:endParaRPr lang="pt-BR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9934765"/>
                  </a:ext>
                </a:extLst>
              </a:tr>
              <a:tr h="1959221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600" kern="1200" dirty="0">
                          <a:solidFill>
                            <a:schemeClr val="dk1"/>
                          </a:solidFill>
                          <a:effectLst/>
                        </a:rPr>
                        <a:t>como DevSecOps e Nuvem, aumentando a eficiência da Divisão de Desenvolvimento de Sistemas e Depto de Informática</a:t>
                      </a:r>
                      <a:endParaRPr lang="pt-BR" sz="1600" kern="1200" dirty="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7275442"/>
                  </a:ext>
                </a:extLst>
              </a:tr>
            </a:tbl>
          </a:graphicData>
        </a:graphic>
      </p:graphicFrame>
      <p:graphicFrame>
        <p:nvGraphicFramePr>
          <p:cNvPr id="6" name="Tabela 5">
            <a:extLst>
              <a:ext uri="{FF2B5EF4-FFF2-40B4-BE49-F238E27FC236}">
                <a16:creationId xmlns:a16="http://schemas.microsoft.com/office/drawing/2014/main" id="{23EFF219-4C3D-8E83-42AF-D3680871E1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0370031"/>
              </p:ext>
            </p:extLst>
          </p:nvPr>
        </p:nvGraphicFramePr>
        <p:xfrm>
          <a:off x="9383065" y="2867410"/>
          <a:ext cx="2312895" cy="3742432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312895">
                  <a:extLst>
                    <a:ext uri="{9D8B030D-6E8A-4147-A177-3AD203B41FA5}">
                      <a16:colId xmlns:a16="http://schemas.microsoft.com/office/drawing/2014/main" val="1985821217"/>
                    </a:ext>
                  </a:extLst>
                </a:gridCol>
              </a:tblGrid>
              <a:tr h="172379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24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Promover maior integração</a:t>
                      </a:r>
                      <a:endParaRPr lang="pt-BR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9934765"/>
                  </a:ext>
                </a:extLst>
              </a:tr>
              <a:tr h="2018642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kern="1200" dirty="0">
                          <a:solidFill>
                            <a:schemeClr val="dk1"/>
                          </a:solidFill>
                          <a:effectLst/>
                        </a:rPr>
                        <a:t>entre equipes e setores, diminuindo silos e aprimorando a comunicação e a transparência</a:t>
                      </a:r>
                      <a:endParaRPr lang="pt-BR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7275442"/>
                  </a:ext>
                </a:extLst>
              </a:tr>
            </a:tbl>
          </a:graphicData>
        </a:graphic>
      </p:graphicFrame>
      <p:graphicFrame>
        <p:nvGraphicFramePr>
          <p:cNvPr id="8" name="Tabela 7">
            <a:extLst>
              <a:ext uri="{FF2B5EF4-FFF2-40B4-BE49-F238E27FC236}">
                <a16:creationId xmlns:a16="http://schemas.microsoft.com/office/drawing/2014/main" id="{3CC83B9E-71C1-46F3-52D6-F598CE258C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5520409"/>
              </p:ext>
            </p:extLst>
          </p:nvPr>
        </p:nvGraphicFramePr>
        <p:xfrm>
          <a:off x="6394827" y="2867410"/>
          <a:ext cx="2390585" cy="3742432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390585">
                  <a:extLst>
                    <a:ext uri="{9D8B030D-6E8A-4147-A177-3AD203B41FA5}">
                      <a16:colId xmlns:a16="http://schemas.microsoft.com/office/drawing/2014/main" val="1985821217"/>
                    </a:ext>
                  </a:extLst>
                </a:gridCol>
              </a:tblGrid>
              <a:tr h="1750479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24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Capacitar colaboradores e estagiários</a:t>
                      </a:r>
                      <a:endParaRPr lang="pt-BR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9934765"/>
                  </a:ext>
                </a:extLst>
              </a:tr>
              <a:tr h="1991953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kern="1200" dirty="0">
                          <a:solidFill>
                            <a:schemeClr val="dk1"/>
                          </a:solidFill>
                          <a:effectLst/>
                        </a:rPr>
                        <a:t>por</a:t>
                      </a:r>
                      <a:r>
                        <a:rPr lang="pt-BR" sz="1800" kern="1200" dirty="0">
                          <a:solidFill>
                            <a:schemeClr val="dk1"/>
                          </a:solidFill>
                          <a:effectLst/>
                        </a:rPr>
                        <a:t> </a:t>
                      </a:r>
                      <a:r>
                        <a:rPr lang="pt-BR" sz="1600" kern="1200" dirty="0">
                          <a:solidFill>
                            <a:schemeClr val="dk1"/>
                          </a:solidFill>
                          <a:effectLst/>
                        </a:rPr>
                        <a:t>meio de treinamentos contínuos e programas de mentoria, garantindo evolução e retenção de talentos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7275442"/>
                  </a:ext>
                </a:extLst>
              </a:tr>
            </a:tbl>
          </a:graphicData>
        </a:graphic>
      </p:graphicFrame>
      <p:graphicFrame>
        <p:nvGraphicFramePr>
          <p:cNvPr id="9" name="Tabela 8">
            <a:extLst>
              <a:ext uri="{FF2B5EF4-FFF2-40B4-BE49-F238E27FC236}">
                <a16:creationId xmlns:a16="http://schemas.microsoft.com/office/drawing/2014/main" id="{B3080E4C-BD3E-F117-466C-DAFB9E6C86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7868448"/>
              </p:ext>
            </p:extLst>
          </p:nvPr>
        </p:nvGraphicFramePr>
        <p:xfrm>
          <a:off x="3484279" y="2864029"/>
          <a:ext cx="2312895" cy="3694862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312895">
                  <a:extLst>
                    <a:ext uri="{9D8B030D-6E8A-4147-A177-3AD203B41FA5}">
                      <a16:colId xmlns:a16="http://schemas.microsoft.com/office/drawing/2014/main" val="1985821217"/>
                    </a:ext>
                  </a:extLst>
                </a:gridCol>
              </a:tblGrid>
              <a:tr h="1792572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24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Aprimorar processos e metodologias</a:t>
                      </a:r>
                      <a:endParaRPr lang="pt-BR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9934765"/>
                  </a:ext>
                </a:extLst>
              </a:tr>
              <a:tr h="190229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assegurando maior previsibilidade, produtividade e qualidade nas entregas</a:t>
                      </a:r>
                      <a:endParaRPr lang="pt-BR" sz="1600" kern="1200" dirty="0">
                        <a:solidFill>
                          <a:schemeClr val="dk1"/>
                        </a:solidFill>
                        <a:effectLst/>
                      </a:endParaRPr>
                    </a:p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72754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054538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BE8488-DEBD-6622-6883-46481D4E4E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F3D555DD-150D-F903-3FD0-F0F54708E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7A9EA-992D-466B-AFF2-8B3A11631612}" type="slidenum">
              <a:rPr lang="es-CL" smtClean="0"/>
              <a:t>20</a:t>
            </a:fld>
            <a:endParaRPr lang="es-CL"/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EAC9730A-3452-3129-088F-BB5D0A9A38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2056" y="819945"/>
            <a:ext cx="7535206" cy="706964"/>
          </a:xfrm>
        </p:spPr>
        <p:txBody>
          <a:bodyPr/>
          <a:lstStyle/>
          <a:p>
            <a:r>
              <a:rPr lang="pt-BR" sz="28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Conﬁgurar</a:t>
            </a:r>
            <a:r>
              <a:rPr lang="pt-BR" sz="2800" b="1" dirty="0">
                <a:latin typeface="Segoe UI" panose="020B0502040204020203" pitchFamily="34" charset="0"/>
                <a:cs typeface="Segoe UI" panose="020B0502040204020203" pitchFamily="34" charset="0"/>
              </a:rPr>
              <a:t> pipeline </a:t>
            </a:r>
            <a:r>
              <a:rPr lang="pt-BR" sz="2800" dirty="0">
                <a:latin typeface="Segoe UI" panose="020B0502040204020203" pitchFamily="34" charset="0"/>
                <a:cs typeface="Segoe UI" panose="020B0502040204020203" pitchFamily="34" charset="0"/>
              </a:rPr>
              <a:t>CI/CD* básico</a:t>
            </a:r>
          </a:p>
        </p:txBody>
      </p:sp>
      <p:sp>
        <p:nvSpPr>
          <p:cNvPr id="13" name="Título 1">
            <a:extLst>
              <a:ext uri="{FF2B5EF4-FFF2-40B4-BE49-F238E27FC236}">
                <a16:creationId xmlns:a16="http://schemas.microsoft.com/office/drawing/2014/main" id="{FACCF791-8F95-6ABA-3A4E-106DB1071EA1}"/>
              </a:ext>
            </a:extLst>
          </p:cNvPr>
          <p:cNvSpPr txBox="1">
            <a:spLocks/>
          </p:cNvSpPr>
          <p:nvPr/>
        </p:nvSpPr>
        <p:spPr bwMode="gray">
          <a:xfrm>
            <a:off x="556812" y="877415"/>
            <a:ext cx="2103885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t-BR" sz="1800" b="1" dirty="0"/>
              <a:t>3. INTRODUÇÃO DE FERRAMENTAS E PRÁTICAS INICIAIS</a:t>
            </a:r>
            <a:endParaRPr lang="pt-BR" sz="2800" dirty="0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5B825F9A-9E41-CBDD-7D11-2D2C5E28B723}"/>
              </a:ext>
            </a:extLst>
          </p:cNvPr>
          <p:cNvSpPr txBox="1"/>
          <p:nvPr/>
        </p:nvSpPr>
        <p:spPr>
          <a:xfrm>
            <a:off x="773151" y="2557346"/>
            <a:ext cx="2498905" cy="3731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7CC01BF2-75B0-BD4F-16B2-F076F87AB1D4}"/>
              </a:ext>
            </a:extLst>
          </p:cNvPr>
          <p:cNvSpPr txBox="1"/>
          <p:nvPr/>
        </p:nvSpPr>
        <p:spPr>
          <a:xfrm>
            <a:off x="420170" y="2653602"/>
            <a:ext cx="3204866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/>
              <a:t>Entrega Contínua (CD - </a:t>
            </a:r>
            <a:r>
              <a:rPr lang="pt-BR" sz="1400" b="1" dirty="0" err="1"/>
              <a:t>Continuous</a:t>
            </a:r>
            <a:r>
              <a:rPr lang="pt-BR" sz="1400" b="1" dirty="0"/>
              <a:t> Delivery)</a:t>
            </a:r>
            <a:r>
              <a:rPr lang="pt-BR" sz="1400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1400" b="1" dirty="0" err="1"/>
              <a:t>Deploy</a:t>
            </a:r>
            <a:r>
              <a:rPr lang="pt-BR" sz="1400" b="1" dirty="0"/>
              <a:t> de Teste</a:t>
            </a:r>
            <a:r>
              <a:rPr lang="pt-BR" sz="1400" dirty="0"/>
              <a:t>: O código é implantado em ambientes de teste ou homologação, onde pode ser validado mais a fundo, por exemplo, por </a:t>
            </a:r>
            <a:r>
              <a:rPr lang="pt-BR" sz="1400" dirty="0" err="1"/>
              <a:t>testers</a:t>
            </a:r>
            <a:r>
              <a:rPr lang="pt-BR" sz="1400" dirty="0"/>
              <a:t> ou clientes internos.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1400" b="1" dirty="0"/>
              <a:t>Testes de Aceitação</a:t>
            </a:r>
            <a:r>
              <a:rPr lang="pt-BR" sz="1400" dirty="0"/>
              <a:t>: Testes adicionais, como testes de aceitação do usuário (UAT), podem ser executados para verificar se o código atende aos requisitos de negócios.</a:t>
            </a:r>
          </a:p>
        </p:txBody>
      </p:sp>
      <p:pic>
        <p:nvPicPr>
          <p:cNvPr id="2" name="Picture 6" descr="How to Setup GitLab CICD - GitLab CICD - Pipelines &amp; Jobs, Builds Run  Cancel Retry View Log | JetBrains Marketplace">
            <a:extLst>
              <a:ext uri="{FF2B5EF4-FFF2-40B4-BE49-F238E27FC236}">
                <a16:creationId xmlns:a16="http://schemas.microsoft.com/office/drawing/2014/main" id="{DDFBA0CB-5CB1-3056-5614-6C11353C2F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8832" y="2890716"/>
            <a:ext cx="6931907" cy="3147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47185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3CD51E-2CB9-2056-53EC-3D7776B542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F05E2024-2107-7EDD-7020-D1A70BC617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7A9EA-992D-466B-AFF2-8B3A11631612}" type="slidenum">
              <a:rPr lang="es-CL" smtClean="0"/>
              <a:t>21</a:t>
            </a:fld>
            <a:endParaRPr lang="es-CL"/>
          </a:p>
        </p:txBody>
      </p:sp>
      <p:sp>
        <p:nvSpPr>
          <p:cNvPr id="5" name="Hexágono 4">
            <a:extLst>
              <a:ext uri="{FF2B5EF4-FFF2-40B4-BE49-F238E27FC236}">
                <a16:creationId xmlns:a16="http://schemas.microsoft.com/office/drawing/2014/main" id="{61A30413-D3CB-4D5C-0BBF-EFE208A1811C}"/>
              </a:ext>
            </a:extLst>
          </p:cNvPr>
          <p:cNvSpPr/>
          <p:nvPr/>
        </p:nvSpPr>
        <p:spPr>
          <a:xfrm>
            <a:off x="183882" y="2423532"/>
            <a:ext cx="2373464" cy="2101580"/>
          </a:xfrm>
          <a:prstGeom prst="hexagon">
            <a:avLst/>
          </a:prstGeom>
          <a:ln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b="1" cap="all" dirty="0"/>
              <a:t>Automatização</a:t>
            </a:r>
          </a:p>
          <a:p>
            <a:pPr algn="ctr"/>
            <a:r>
              <a:rPr lang="pt-BR" sz="1200" dirty="0"/>
              <a:t>Reduz a necessidade de intervenção manual, tornando o processo mais rápido e menos sujeito a erros humanos.</a:t>
            </a:r>
            <a:endParaRPr lang="pt-BR" dirty="0"/>
          </a:p>
        </p:txBody>
      </p:sp>
      <p:sp>
        <p:nvSpPr>
          <p:cNvPr id="6" name="Hexágono 5">
            <a:extLst>
              <a:ext uri="{FF2B5EF4-FFF2-40B4-BE49-F238E27FC236}">
                <a16:creationId xmlns:a16="http://schemas.microsoft.com/office/drawing/2014/main" id="{0115737E-9BDC-3305-307A-D1BEF48A6CA5}"/>
              </a:ext>
            </a:extLst>
          </p:cNvPr>
          <p:cNvSpPr/>
          <p:nvPr/>
        </p:nvSpPr>
        <p:spPr>
          <a:xfrm>
            <a:off x="4155820" y="2476704"/>
            <a:ext cx="2372400" cy="2102400"/>
          </a:xfrm>
          <a:prstGeom prst="hexagon">
            <a:avLst/>
          </a:prstGeom>
          <a:ln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cap="all" dirty="0"/>
              <a:t>Feedback Rápido</a:t>
            </a:r>
            <a:r>
              <a:rPr lang="pt-BR" sz="1100" cap="all" dirty="0"/>
              <a:t> </a:t>
            </a:r>
            <a:r>
              <a:rPr lang="pt-BR" sz="1100" dirty="0"/>
              <a:t>Permite detectar e corrigir problemas de forma mais rápida e eficiente, como falhas no código ou falhas nos testes.</a:t>
            </a:r>
            <a:endParaRPr lang="pt-BR" sz="900" b="1" dirty="0"/>
          </a:p>
        </p:txBody>
      </p:sp>
      <p:sp>
        <p:nvSpPr>
          <p:cNvPr id="8" name="Hexágono 7">
            <a:extLst>
              <a:ext uri="{FF2B5EF4-FFF2-40B4-BE49-F238E27FC236}">
                <a16:creationId xmlns:a16="http://schemas.microsoft.com/office/drawing/2014/main" id="{2DC8FEB0-B72D-3A2F-6A98-92015CD3DA20}"/>
              </a:ext>
            </a:extLst>
          </p:cNvPr>
          <p:cNvSpPr/>
          <p:nvPr/>
        </p:nvSpPr>
        <p:spPr>
          <a:xfrm>
            <a:off x="6146114" y="4575693"/>
            <a:ext cx="2372400" cy="2102400"/>
          </a:xfrm>
          <a:prstGeom prst="hexagon">
            <a:avLst/>
          </a:prstGeom>
          <a:ln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b="1" cap="all" dirty="0"/>
              <a:t>Colaboração</a:t>
            </a:r>
            <a:r>
              <a:rPr lang="pt-BR" sz="1200" dirty="0"/>
              <a:t> Melhor integração entre as equipes de desenvolvimento e operações, promovendo uma colaboração mais eficaz.</a:t>
            </a:r>
            <a:endParaRPr lang="pt-BR" sz="1000" dirty="0"/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8BFCFE29-0FAF-90B6-2407-CE5443D63BCD}"/>
              </a:ext>
            </a:extLst>
          </p:cNvPr>
          <p:cNvSpPr/>
          <p:nvPr/>
        </p:nvSpPr>
        <p:spPr>
          <a:xfrm>
            <a:off x="9759494" y="4575693"/>
            <a:ext cx="2372400" cy="2102400"/>
          </a:xfrm>
          <a:prstGeom prst="hexagon">
            <a:avLst/>
          </a:prstGeom>
          <a:ln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200" b="1" cap="all" dirty="0"/>
              <a:t>Monitoramento</a:t>
            </a:r>
            <a:endParaRPr lang="pt-BR" sz="1200" cap="all" dirty="0"/>
          </a:p>
          <a:p>
            <a:r>
              <a:rPr lang="pt-BR" sz="1200" dirty="0"/>
              <a:t>Após a entrega, o desempenho e o comportamento do aplicativo em produção são monitorados</a:t>
            </a:r>
          </a:p>
        </p:txBody>
      </p:sp>
      <p:sp>
        <p:nvSpPr>
          <p:cNvPr id="10" name="Hexágono 9">
            <a:extLst>
              <a:ext uri="{FF2B5EF4-FFF2-40B4-BE49-F238E27FC236}">
                <a16:creationId xmlns:a16="http://schemas.microsoft.com/office/drawing/2014/main" id="{9B3AC7D2-9C03-BAC8-4167-616A7DACC2F0}"/>
              </a:ext>
            </a:extLst>
          </p:cNvPr>
          <p:cNvSpPr/>
          <p:nvPr/>
        </p:nvSpPr>
        <p:spPr>
          <a:xfrm>
            <a:off x="8075421" y="2476703"/>
            <a:ext cx="2372400" cy="2102400"/>
          </a:xfrm>
          <a:prstGeom prst="hexagon">
            <a:avLst/>
          </a:prstGeom>
          <a:ln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cap="all" dirty="0"/>
              <a:t>Entrega Contínua</a:t>
            </a:r>
            <a:r>
              <a:rPr lang="pt-BR" sz="1400" cap="all" dirty="0"/>
              <a:t> </a:t>
            </a:r>
            <a:r>
              <a:rPr lang="pt-BR" sz="1400" dirty="0"/>
              <a:t>Facilita a entrega contínua de código e atualizações para os usuários</a:t>
            </a:r>
            <a:endParaRPr lang="pt-BR" sz="1400" b="1" dirty="0"/>
          </a:p>
        </p:txBody>
      </p:sp>
      <p:sp>
        <p:nvSpPr>
          <p:cNvPr id="11" name="Hexágono 10">
            <a:extLst>
              <a:ext uri="{FF2B5EF4-FFF2-40B4-BE49-F238E27FC236}">
                <a16:creationId xmlns:a16="http://schemas.microsoft.com/office/drawing/2014/main" id="{9897F4A4-9255-C210-3F40-8C63134C6BFE}"/>
              </a:ext>
            </a:extLst>
          </p:cNvPr>
          <p:cNvSpPr/>
          <p:nvPr/>
        </p:nvSpPr>
        <p:spPr>
          <a:xfrm>
            <a:off x="2077120" y="4575692"/>
            <a:ext cx="2372400" cy="2102400"/>
          </a:xfrm>
          <a:prstGeom prst="hexagon">
            <a:avLst/>
          </a:prstGeom>
          <a:ln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cap="all" dirty="0"/>
              <a:t>Qualidade</a:t>
            </a:r>
            <a:r>
              <a:rPr lang="pt-BR" sz="1400" dirty="0"/>
              <a:t> Através de testes automatizados, reduz a chance de bugs e falhas em produção.</a:t>
            </a:r>
            <a:endParaRPr lang="pt-BR" sz="1400" b="1" dirty="0"/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B889E3A8-12BC-F706-A611-2268D601C4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2056" y="819945"/>
            <a:ext cx="7535206" cy="706964"/>
          </a:xfrm>
        </p:spPr>
        <p:txBody>
          <a:bodyPr/>
          <a:lstStyle/>
          <a:p>
            <a:r>
              <a:rPr lang="pt-BR" sz="28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Conﬁgurar</a:t>
            </a:r>
            <a:r>
              <a:rPr lang="pt-BR" sz="2800" b="1" dirty="0">
                <a:latin typeface="Segoe UI" panose="020B0502040204020203" pitchFamily="34" charset="0"/>
                <a:cs typeface="Segoe UI" panose="020B0502040204020203" pitchFamily="34" charset="0"/>
              </a:rPr>
              <a:t> pipeline </a:t>
            </a:r>
            <a:r>
              <a:rPr lang="pt-BR" sz="2800" dirty="0">
                <a:latin typeface="Segoe UI" panose="020B0502040204020203" pitchFamily="34" charset="0"/>
                <a:cs typeface="Segoe UI" panose="020B0502040204020203" pitchFamily="34" charset="0"/>
              </a:rPr>
              <a:t>CI/CD* básico</a:t>
            </a:r>
          </a:p>
        </p:txBody>
      </p:sp>
      <p:sp>
        <p:nvSpPr>
          <p:cNvPr id="13" name="Título 1">
            <a:extLst>
              <a:ext uri="{FF2B5EF4-FFF2-40B4-BE49-F238E27FC236}">
                <a16:creationId xmlns:a16="http://schemas.microsoft.com/office/drawing/2014/main" id="{A4F49439-852A-C809-45BD-273B2E631988}"/>
              </a:ext>
            </a:extLst>
          </p:cNvPr>
          <p:cNvSpPr txBox="1">
            <a:spLocks/>
          </p:cNvSpPr>
          <p:nvPr/>
        </p:nvSpPr>
        <p:spPr bwMode="gray">
          <a:xfrm>
            <a:off x="556812" y="877415"/>
            <a:ext cx="2103885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t-BR" sz="1800" b="1" dirty="0"/>
              <a:t>3. INTRODUÇÃO DE FERRAMENTAS E PRÁTICAS INICIAIS</a:t>
            </a:r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20492356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B17ACB-648D-C214-5D84-E48A2442B5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0C98E4-F222-E3CB-8C5C-5B5986E77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9197586" cy="706964"/>
          </a:xfrm>
        </p:spPr>
        <p:txBody>
          <a:bodyPr>
            <a:noAutofit/>
          </a:bodyPr>
          <a:lstStyle/>
          <a:p>
            <a:pPr algn="ctr"/>
            <a:r>
              <a:rPr lang="pt-BR" b="1" dirty="0"/>
              <a:t>4</a:t>
            </a:r>
            <a:r>
              <a:rPr lang="pt-BR" sz="3600" b="1" dirty="0"/>
              <a:t>. AUTOMAÇÃO DE TESTES E QUALIDADE</a:t>
            </a:r>
            <a:endParaRPr lang="pt-BR" sz="4800" dirty="0"/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E5CBD66-1A09-84B7-CA7E-EAE1145131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F687A9EA-992D-466B-AFF2-8B3A11631612}" type="slidenum">
              <a:rPr lang="es-CL" smtClean="0"/>
              <a:t>22</a:t>
            </a:fld>
            <a:endParaRPr lang="es-CL"/>
          </a:p>
        </p:txBody>
      </p:sp>
      <p:sp>
        <p:nvSpPr>
          <p:cNvPr id="9" name="Caixa de texto 37" descr="Número 2">
            <a:extLst>
              <a:ext uri="{FF2B5EF4-FFF2-40B4-BE49-F238E27FC236}">
                <a16:creationId xmlns:a16="http://schemas.microsoft.com/office/drawing/2014/main" id="{E86A3298-B686-6A54-8FF9-028C9DE2E919}"/>
              </a:ext>
            </a:extLst>
          </p:cNvPr>
          <p:cNvSpPr txBox="1">
            <a:spLocks noChangeAspect="1"/>
          </p:cNvSpPr>
          <p:nvPr/>
        </p:nvSpPr>
        <p:spPr bwMode="blackWhite">
          <a:xfrm>
            <a:off x="488894" y="2234583"/>
            <a:ext cx="493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</a:lstStyle>
          <a:p>
            <a:pPr algn="ctr" rtl="0"/>
            <a:r>
              <a:rPr lang="pt-BR">
                <a:solidFill>
                  <a:schemeClr val="bg1"/>
                </a:solidFill>
                <a:cs typeface="Segoe UI Semibold" panose="020B0702040204020203" pitchFamily="34" charset="0"/>
              </a:rPr>
              <a:t>2</a:t>
            </a:r>
          </a:p>
        </p:txBody>
      </p:sp>
      <p:sp>
        <p:nvSpPr>
          <p:cNvPr id="17" name="Oval 36" descr="Círculo pequeno">
            <a:extLst>
              <a:ext uri="{FF2B5EF4-FFF2-40B4-BE49-F238E27FC236}">
                <a16:creationId xmlns:a16="http://schemas.microsoft.com/office/drawing/2014/main" id="{200E4B07-97E0-F11E-B5D0-A291BEDD4BE3}"/>
              </a:ext>
            </a:extLst>
          </p:cNvPr>
          <p:cNvSpPr>
            <a:spLocks noChangeAspect="1"/>
          </p:cNvSpPr>
          <p:nvPr/>
        </p:nvSpPr>
        <p:spPr bwMode="blackWhite">
          <a:xfrm>
            <a:off x="382150" y="2821093"/>
            <a:ext cx="409838" cy="4098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</a:lstStyle>
          <a:p>
            <a:pPr algn="ctr" rtl="0"/>
            <a:r>
              <a:rPr lang="pt-BR" dirty="0"/>
              <a:t>1</a:t>
            </a:r>
          </a:p>
        </p:txBody>
      </p:sp>
      <p:sp>
        <p:nvSpPr>
          <p:cNvPr id="18" name="Oval 36" descr="Círculo pequeno">
            <a:extLst>
              <a:ext uri="{FF2B5EF4-FFF2-40B4-BE49-F238E27FC236}">
                <a16:creationId xmlns:a16="http://schemas.microsoft.com/office/drawing/2014/main" id="{90AFCDD3-8DF6-4036-4208-44FD55FFADB7}"/>
              </a:ext>
            </a:extLst>
          </p:cNvPr>
          <p:cNvSpPr>
            <a:spLocks noChangeAspect="1"/>
          </p:cNvSpPr>
          <p:nvPr/>
        </p:nvSpPr>
        <p:spPr bwMode="blackWhite">
          <a:xfrm>
            <a:off x="393040" y="4744696"/>
            <a:ext cx="409838" cy="4098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</a:lstStyle>
          <a:p>
            <a:pPr algn="ctr" rtl="0"/>
            <a:r>
              <a:rPr lang="pt-BR" dirty="0"/>
              <a:t>2</a:t>
            </a:r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AC0619D6-B79E-767D-DA77-5466FF2E8DF2}"/>
              </a:ext>
            </a:extLst>
          </p:cNvPr>
          <p:cNvSpPr txBox="1"/>
          <p:nvPr/>
        </p:nvSpPr>
        <p:spPr>
          <a:xfrm>
            <a:off x="814294" y="2821093"/>
            <a:ext cx="487029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Segoe UI" panose="020B0502040204020203" pitchFamily="34" charset="0"/>
                <a:cs typeface="Segoe UI" panose="020B0502040204020203" pitchFamily="34" charset="0"/>
              </a:rPr>
              <a:t>Implementar automação de </a:t>
            </a:r>
            <a:r>
              <a:rPr lang="pt-BR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testes unitários e de integração</a:t>
            </a:r>
          </a:p>
          <a:p>
            <a:endParaRPr lang="pt-BR" sz="7200" b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pt-BR" sz="2400" dirty="0">
                <a:latin typeface="Segoe UI" panose="020B0502040204020203" pitchFamily="34" charset="0"/>
                <a:cs typeface="Segoe UI" panose="020B0502040204020203" pitchFamily="34" charset="0"/>
              </a:rPr>
              <a:t>Treinar equipe em </a:t>
            </a:r>
            <a:r>
              <a:rPr lang="pt-BR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práticas de automação</a:t>
            </a:r>
            <a:endParaRPr lang="pt-BR" sz="16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Oval 36" descr="Círculo pequeno">
            <a:extLst>
              <a:ext uri="{FF2B5EF4-FFF2-40B4-BE49-F238E27FC236}">
                <a16:creationId xmlns:a16="http://schemas.microsoft.com/office/drawing/2014/main" id="{590F935C-4C89-6CB4-5996-0EEA1FBDBBE3}"/>
              </a:ext>
            </a:extLst>
          </p:cNvPr>
          <p:cNvSpPr>
            <a:spLocks noChangeAspect="1"/>
          </p:cNvSpPr>
          <p:nvPr/>
        </p:nvSpPr>
        <p:spPr bwMode="blackWhite">
          <a:xfrm>
            <a:off x="6330334" y="2821093"/>
            <a:ext cx="409838" cy="4098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</a:lstStyle>
          <a:p>
            <a:pPr algn="ctr" rtl="0"/>
            <a:r>
              <a:rPr lang="pt-BR" dirty="0"/>
              <a:t>3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68874AB8-F54E-EA93-027C-E60631D7605B}"/>
              </a:ext>
            </a:extLst>
          </p:cNvPr>
          <p:cNvSpPr txBox="1"/>
          <p:nvPr/>
        </p:nvSpPr>
        <p:spPr>
          <a:xfrm>
            <a:off x="6762478" y="2821093"/>
            <a:ext cx="48702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Ajustar CI/CD </a:t>
            </a:r>
            <a:r>
              <a:rPr lang="pt-BR" sz="2400" dirty="0">
                <a:latin typeface="Segoe UI" panose="020B0502040204020203" pitchFamily="34" charset="0"/>
                <a:cs typeface="Segoe UI" panose="020B0502040204020203" pitchFamily="34" charset="0"/>
              </a:rPr>
              <a:t>para integrar validação automatizada</a:t>
            </a:r>
          </a:p>
        </p:txBody>
      </p:sp>
    </p:spTree>
    <p:extLst>
      <p:ext uri="{BB962C8B-B14F-4D97-AF65-F5344CB8AC3E}">
        <p14:creationId xmlns:p14="http://schemas.microsoft.com/office/powerpoint/2010/main" val="3170430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836FE0-E160-82EF-F40F-1B68CE4028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FE4421E1-143C-7CD6-A4C6-12A3BE07BD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7A9EA-992D-466B-AFF2-8B3A11631612}" type="slidenum">
              <a:rPr lang="es-CL" smtClean="0"/>
              <a:t>23</a:t>
            </a:fld>
            <a:endParaRPr lang="es-CL"/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CF948D0A-9F8F-12DC-4460-7815E1F91A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96993" y="936902"/>
            <a:ext cx="7535206" cy="706964"/>
          </a:xfrm>
        </p:spPr>
        <p:txBody>
          <a:bodyPr/>
          <a:lstStyle/>
          <a:p>
            <a:r>
              <a:rPr lang="pt-BR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Implementar automação de testes unitários e de integração</a:t>
            </a:r>
          </a:p>
        </p:txBody>
      </p:sp>
      <p:sp>
        <p:nvSpPr>
          <p:cNvPr id="13" name="Título 1">
            <a:extLst>
              <a:ext uri="{FF2B5EF4-FFF2-40B4-BE49-F238E27FC236}">
                <a16:creationId xmlns:a16="http://schemas.microsoft.com/office/drawing/2014/main" id="{8D5514EC-B84E-9717-2379-7B24F175ED2C}"/>
              </a:ext>
            </a:extLst>
          </p:cNvPr>
          <p:cNvSpPr txBox="1">
            <a:spLocks/>
          </p:cNvSpPr>
          <p:nvPr/>
        </p:nvSpPr>
        <p:spPr bwMode="gray">
          <a:xfrm>
            <a:off x="556812" y="877415"/>
            <a:ext cx="2103885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t-BR" sz="1800" b="1" dirty="0"/>
              <a:t>4. AUTOMAÇÃO DE TESTES E QUALIDADE</a:t>
            </a:r>
            <a:endParaRPr lang="pt-BR" sz="2800" dirty="0"/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E4958802-9D1C-988A-6D00-D52552E5CE18}"/>
              </a:ext>
            </a:extLst>
          </p:cNvPr>
          <p:cNvSpPr txBox="1"/>
          <p:nvPr/>
        </p:nvSpPr>
        <p:spPr>
          <a:xfrm>
            <a:off x="420170" y="2653602"/>
            <a:ext cx="320486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i="0" dirty="0">
                <a:solidFill>
                  <a:srgbClr val="001D35"/>
                </a:solidFill>
                <a:effectLst/>
                <a:latin typeface="Google Sans"/>
              </a:rPr>
              <a:t>Testes unitários </a:t>
            </a:r>
            <a:r>
              <a:rPr lang="pt-BR" sz="2400" b="0" i="0" dirty="0">
                <a:solidFill>
                  <a:srgbClr val="001D35"/>
                </a:solidFill>
                <a:effectLst/>
                <a:latin typeface="Google Sans"/>
              </a:rPr>
              <a:t>são </a:t>
            </a:r>
            <a:r>
              <a:rPr lang="pt-BR" sz="2400" dirty="0">
                <a:latin typeface="Google Sans"/>
              </a:rPr>
              <a:t>scripts automatizados que verificam o funcionamento de unidades individuais de código, como funções ou métodos, de forma isolada do restante do sistema.</a:t>
            </a:r>
          </a:p>
        </p:txBody>
      </p:sp>
      <p:pic>
        <p:nvPicPr>
          <p:cNvPr id="10242" name="Picture 2" descr="A imagem contém uma pirâmide, do lado esquerdo uma seta para cima (indicando o aumento de custo e esforço) e do lado direito uma seta para baixo (indicando diminuição do tempo gasto). A pirâmide está dividida em cinco sessões, sendo de baixo para cima: testes unitários, testes de componentes, testes de integração, testes de API e testes funcionais.">
            <a:extLst>
              <a:ext uri="{FF2B5EF4-FFF2-40B4-BE49-F238E27FC236}">
                <a16:creationId xmlns:a16="http://schemas.microsoft.com/office/drawing/2014/main" id="{E5606569-75F4-0373-DA56-C60221A776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9529" y="2557346"/>
            <a:ext cx="4188036" cy="4188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Testes Unitários: o que são, quais os tipos e vantagens">
            <a:extLst>
              <a:ext uri="{FF2B5EF4-FFF2-40B4-BE49-F238E27FC236}">
                <a16:creationId xmlns:a16="http://schemas.microsoft.com/office/drawing/2014/main" id="{19305844-EEB6-DECD-6221-1495A2C890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5001" y="3597552"/>
            <a:ext cx="2926240" cy="2323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21141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5D6479-7E27-D5F5-0677-FE0D4C8DF5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F129DB3-B0BF-AB21-10D6-2A2741EB34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7A9EA-992D-466B-AFF2-8B3A11631612}" type="slidenum">
              <a:rPr lang="es-CL" smtClean="0"/>
              <a:t>24</a:t>
            </a:fld>
            <a:endParaRPr lang="es-CL"/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D11B5033-6DD8-2E5B-040B-CA205F003B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96993" y="936902"/>
            <a:ext cx="7535206" cy="706964"/>
          </a:xfrm>
        </p:spPr>
        <p:txBody>
          <a:bodyPr/>
          <a:lstStyle/>
          <a:p>
            <a:r>
              <a:rPr lang="pt-BR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Implementar automação de testes unitários e de integração</a:t>
            </a:r>
          </a:p>
        </p:txBody>
      </p:sp>
      <p:sp>
        <p:nvSpPr>
          <p:cNvPr id="13" name="Título 1">
            <a:extLst>
              <a:ext uri="{FF2B5EF4-FFF2-40B4-BE49-F238E27FC236}">
                <a16:creationId xmlns:a16="http://schemas.microsoft.com/office/drawing/2014/main" id="{ECC6F1C6-7AB5-FBEA-E2E9-898F09FD84BA}"/>
              </a:ext>
            </a:extLst>
          </p:cNvPr>
          <p:cNvSpPr txBox="1">
            <a:spLocks/>
          </p:cNvSpPr>
          <p:nvPr/>
        </p:nvSpPr>
        <p:spPr bwMode="gray">
          <a:xfrm>
            <a:off x="556812" y="877415"/>
            <a:ext cx="2103885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t-BR" sz="1800" b="1" dirty="0"/>
              <a:t>4. AUTOMAÇÃO DE TESTES E QUALIDADE</a:t>
            </a:r>
            <a:endParaRPr lang="pt-BR" sz="2800" dirty="0"/>
          </a:p>
        </p:txBody>
      </p:sp>
      <p:pic>
        <p:nvPicPr>
          <p:cNvPr id="13314" name="Picture 2" descr="Unit tests - deadline extenders or helpers? - Techmoz">
            <a:extLst>
              <a:ext uri="{FF2B5EF4-FFF2-40B4-BE49-F238E27FC236}">
                <a16:creationId xmlns:a16="http://schemas.microsoft.com/office/drawing/2014/main" id="{75D1454A-F56B-5E86-4B52-2F34CB35C9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164" y="2560321"/>
            <a:ext cx="6367548" cy="3581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Testes unitários: Detectando problemas de coesão em OO | by Victor Bogo |  Conta Azul Engineering Blog">
            <a:extLst>
              <a:ext uri="{FF2B5EF4-FFF2-40B4-BE49-F238E27FC236}">
                <a16:creationId xmlns:a16="http://schemas.microsoft.com/office/drawing/2014/main" id="{0D3244AC-5CEA-3DD1-93A1-32C5E90C2C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8517" y="3346579"/>
            <a:ext cx="6603485" cy="3330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63335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4A0191-BE01-76BB-644A-28EAAE5071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AC18075-021A-AA63-F516-C8C7F0469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7A9EA-992D-466B-AFF2-8B3A11631612}" type="slidenum">
              <a:rPr lang="es-CL" smtClean="0"/>
              <a:t>25</a:t>
            </a:fld>
            <a:endParaRPr lang="es-CL"/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9979944C-C570-DC23-722D-2F3FFDDD43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96993" y="936902"/>
            <a:ext cx="7535206" cy="706964"/>
          </a:xfrm>
        </p:spPr>
        <p:txBody>
          <a:bodyPr/>
          <a:lstStyle/>
          <a:p>
            <a:r>
              <a:rPr lang="pt-BR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Implementar automação de testes unitários e de integração</a:t>
            </a:r>
          </a:p>
        </p:txBody>
      </p:sp>
      <p:sp>
        <p:nvSpPr>
          <p:cNvPr id="13" name="Título 1">
            <a:extLst>
              <a:ext uri="{FF2B5EF4-FFF2-40B4-BE49-F238E27FC236}">
                <a16:creationId xmlns:a16="http://schemas.microsoft.com/office/drawing/2014/main" id="{3D00A923-FEA5-8EE5-4523-C82E86A2A21F}"/>
              </a:ext>
            </a:extLst>
          </p:cNvPr>
          <p:cNvSpPr txBox="1">
            <a:spLocks/>
          </p:cNvSpPr>
          <p:nvPr/>
        </p:nvSpPr>
        <p:spPr bwMode="gray">
          <a:xfrm>
            <a:off x="556812" y="877415"/>
            <a:ext cx="2103885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t-BR" sz="1800" b="1" dirty="0"/>
              <a:t>4. AUTOMAÇÃO DE TESTES E QUALIDADE</a:t>
            </a:r>
            <a:endParaRPr lang="pt-BR" sz="2800" dirty="0"/>
          </a:p>
        </p:txBody>
      </p:sp>
      <p:pic>
        <p:nvPicPr>
          <p:cNvPr id="14338" name="Picture 2" descr="How do you write Unit, Integration, and Performance tests for the Golang  language? | by mobin shaterian | DataDrivenInvestor">
            <a:extLst>
              <a:ext uri="{FF2B5EF4-FFF2-40B4-BE49-F238E27FC236}">
                <a16:creationId xmlns:a16="http://schemas.microsoft.com/office/drawing/2014/main" id="{A31FD766-55BB-E788-D6C6-2EFE54533E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2795" y="2518709"/>
            <a:ext cx="7600950" cy="392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8078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056E63-9C3C-E0E2-5A93-A33A1EAD84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D19F40-FFE8-0593-7EBC-73234E53D6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9197586" cy="706964"/>
          </a:xfrm>
        </p:spPr>
        <p:txBody>
          <a:bodyPr>
            <a:noAutofit/>
          </a:bodyPr>
          <a:lstStyle/>
          <a:p>
            <a:pPr algn="ctr"/>
            <a:r>
              <a:rPr lang="pt-BR" b="1" dirty="0"/>
              <a:t>4</a:t>
            </a:r>
            <a:r>
              <a:rPr lang="pt-BR" sz="3600" b="1" dirty="0"/>
              <a:t>. AUTOMAÇÃO DE TESTES E QUALIDADE</a:t>
            </a:r>
            <a:endParaRPr lang="pt-BR" sz="4800" dirty="0"/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7330E955-5D67-BF0A-F82E-8B39F24D1C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F687A9EA-992D-466B-AFF2-8B3A11631612}" type="slidenum">
              <a:rPr lang="es-CL" smtClean="0"/>
              <a:t>26</a:t>
            </a:fld>
            <a:endParaRPr lang="es-CL"/>
          </a:p>
        </p:txBody>
      </p:sp>
      <p:sp>
        <p:nvSpPr>
          <p:cNvPr id="9" name="Caixa de texto 37" descr="Número 2">
            <a:extLst>
              <a:ext uri="{FF2B5EF4-FFF2-40B4-BE49-F238E27FC236}">
                <a16:creationId xmlns:a16="http://schemas.microsoft.com/office/drawing/2014/main" id="{FE359129-3948-656D-10A9-293FCB80C38E}"/>
              </a:ext>
            </a:extLst>
          </p:cNvPr>
          <p:cNvSpPr txBox="1">
            <a:spLocks noChangeAspect="1"/>
          </p:cNvSpPr>
          <p:nvPr/>
        </p:nvSpPr>
        <p:spPr bwMode="blackWhite">
          <a:xfrm>
            <a:off x="488894" y="2234583"/>
            <a:ext cx="493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</a:lstStyle>
          <a:p>
            <a:pPr algn="ctr" rtl="0"/>
            <a:r>
              <a:rPr lang="pt-BR">
                <a:solidFill>
                  <a:schemeClr val="bg1"/>
                </a:solidFill>
                <a:cs typeface="Segoe UI Semibold" panose="020B0702040204020203" pitchFamily="34" charset="0"/>
              </a:rPr>
              <a:t>2</a:t>
            </a:r>
          </a:p>
        </p:txBody>
      </p:sp>
      <p:sp>
        <p:nvSpPr>
          <p:cNvPr id="17" name="Oval 36" descr="Círculo pequeno">
            <a:extLst>
              <a:ext uri="{FF2B5EF4-FFF2-40B4-BE49-F238E27FC236}">
                <a16:creationId xmlns:a16="http://schemas.microsoft.com/office/drawing/2014/main" id="{E7C4C668-9B94-6BC0-B1DE-57D0C975CB64}"/>
              </a:ext>
            </a:extLst>
          </p:cNvPr>
          <p:cNvSpPr>
            <a:spLocks noChangeAspect="1"/>
          </p:cNvSpPr>
          <p:nvPr/>
        </p:nvSpPr>
        <p:spPr bwMode="blackWhite">
          <a:xfrm>
            <a:off x="382150" y="2821093"/>
            <a:ext cx="409838" cy="4098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</a:lstStyle>
          <a:p>
            <a:pPr algn="ctr" rtl="0"/>
            <a:r>
              <a:rPr lang="pt-BR" dirty="0"/>
              <a:t>1</a:t>
            </a:r>
          </a:p>
        </p:txBody>
      </p:sp>
      <p:sp>
        <p:nvSpPr>
          <p:cNvPr id="18" name="Oval 36" descr="Círculo pequeno">
            <a:extLst>
              <a:ext uri="{FF2B5EF4-FFF2-40B4-BE49-F238E27FC236}">
                <a16:creationId xmlns:a16="http://schemas.microsoft.com/office/drawing/2014/main" id="{146D483A-548A-7076-53B4-5A6F3A623004}"/>
              </a:ext>
            </a:extLst>
          </p:cNvPr>
          <p:cNvSpPr>
            <a:spLocks noChangeAspect="1"/>
          </p:cNvSpPr>
          <p:nvPr/>
        </p:nvSpPr>
        <p:spPr bwMode="blackWhite">
          <a:xfrm>
            <a:off x="393040" y="4744696"/>
            <a:ext cx="409838" cy="4098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</a:lstStyle>
          <a:p>
            <a:pPr algn="ctr" rtl="0"/>
            <a:r>
              <a:rPr lang="pt-BR" dirty="0"/>
              <a:t>2</a:t>
            </a:r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9361AA5E-C237-52F9-0808-1BA96275F5D3}"/>
              </a:ext>
            </a:extLst>
          </p:cNvPr>
          <p:cNvSpPr txBox="1"/>
          <p:nvPr/>
        </p:nvSpPr>
        <p:spPr>
          <a:xfrm>
            <a:off x="814294" y="2821093"/>
            <a:ext cx="487029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Implementar automação de </a:t>
            </a:r>
            <a:r>
              <a:rPr lang="pt-BR" sz="2400" b="1" dirty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testes unitários e de integração</a:t>
            </a:r>
          </a:p>
          <a:p>
            <a:endParaRPr lang="pt-BR" sz="7200" b="1" dirty="0">
              <a:solidFill>
                <a:schemeClr val="bg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pt-BR" sz="2400" dirty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Treinar equipe em </a:t>
            </a:r>
            <a:r>
              <a:rPr lang="pt-BR" sz="2400" b="1" dirty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práticas de automação</a:t>
            </a:r>
            <a:endParaRPr lang="pt-BR" sz="1600" b="1" dirty="0">
              <a:solidFill>
                <a:schemeClr val="bg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Oval 36" descr="Círculo pequeno">
            <a:extLst>
              <a:ext uri="{FF2B5EF4-FFF2-40B4-BE49-F238E27FC236}">
                <a16:creationId xmlns:a16="http://schemas.microsoft.com/office/drawing/2014/main" id="{49C12992-466F-F624-B6F3-E9A45BF4FB6D}"/>
              </a:ext>
            </a:extLst>
          </p:cNvPr>
          <p:cNvSpPr>
            <a:spLocks noChangeAspect="1"/>
          </p:cNvSpPr>
          <p:nvPr/>
        </p:nvSpPr>
        <p:spPr bwMode="blackWhite">
          <a:xfrm>
            <a:off x="6330334" y="2821093"/>
            <a:ext cx="409838" cy="4098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</a:lstStyle>
          <a:p>
            <a:pPr algn="ctr" rtl="0"/>
            <a:r>
              <a:rPr lang="pt-BR" dirty="0"/>
              <a:t>3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1BEDF7A6-FB0B-5049-AD22-D648CBD04741}"/>
              </a:ext>
            </a:extLst>
          </p:cNvPr>
          <p:cNvSpPr txBox="1"/>
          <p:nvPr/>
        </p:nvSpPr>
        <p:spPr>
          <a:xfrm>
            <a:off x="6762478" y="2821093"/>
            <a:ext cx="48702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Ajustar CI/CD </a:t>
            </a:r>
            <a:r>
              <a:rPr lang="pt-BR" sz="2400" dirty="0">
                <a:latin typeface="Segoe UI" panose="020B0502040204020203" pitchFamily="34" charset="0"/>
                <a:cs typeface="Segoe UI" panose="020B0502040204020203" pitchFamily="34" charset="0"/>
              </a:rPr>
              <a:t>para integrar validação automatizada</a:t>
            </a:r>
          </a:p>
        </p:txBody>
      </p:sp>
    </p:spTree>
    <p:extLst>
      <p:ext uri="{BB962C8B-B14F-4D97-AF65-F5344CB8AC3E}">
        <p14:creationId xmlns:p14="http://schemas.microsoft.com/office/powerpoint/2010/main" val="22142191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4675C0-64C9-8DD1-84DD-468071D1B1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8EC8ED6F-43C4-CC05-3103-69FEE43D36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7A9EA-992D-466B-AFF2-8B3A11631612}" type="slidenum">
              <a:rPr lang="es-CL" smtClean="0"/>
              <a:t>27</a:t>
            </a:fld>
            <a:endParaRPr lang="es-CL"/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92AA169D-8EBE-840A-9C60-5BFB1EAA1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96993" y="936902"/>
            <a:ext cx="7535206" cy="706964"/>
          </a:xfrm>
        </p:spPr>
        <p:txBody>
          <a:bodyPr/>
          <a:lstStyle/>
          <a:p>
            <a:r>
              <a:rPr lang="pt-BR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Ajustar CI/CD </a:t>
            </a:r>
            <a:r>
              <a:rPr lang="pt-BR" sz="2000" dirty="0">
                <a:latin typeface="Segoe UI" panose="020B0502040204020203" pitchFamily="34" charset="0"/>
                <a:cs typeface="Segoe UI" panose="020B0502040204020203" pitchFamily="34" charset="0"/>
              </a:rPr>
              <a:t>para integrar validação automatizada</a:t>
            </a:r>
          </a:p>
        </p:txBody>
      </p:sp>
      <p:sp>
        <p:nvSpPr>
          <p:cNvPr id="13" name="Título 1">
            <a:extLst>
              <a:ext uri="{FF2B5EF4-FFF2-40B4-BE49-F238E27FC236}">
                <a16:creationId xmlns:a16="http://schemas.microsoft.com/office/drawing/2014/main" id="{858290B5-4873-564D-18CA-B401F61F4B08}"/>
              </a:ext>
            </a:extLst>
          </p:cNvPr>
          <p:cNvSpPr txBox="1">
            <a:spLocks/>
          </p:cNvSpPr>
          <p:nvPr/>
        </p:nvSpPr>
        <p:spPr bwMode="gray">
          <a:xfrm>
            <a:off x="556812" y="877415"/>
            <a:ext cx="2103885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t-BR" sz="1800" b="1" dirty="0"/>
              <a:t>5. AUTOMAÇÃO DE TESTES E QUALIDADE</a:t>
            </a:r>
            <a:endParaRPr lang="pt-BR" sz="2800" dirty="0"/>
          </a:p>
        </p:txBody>
      </p:sp>
      <p:pic>
        <p:nvPicPr>
          <p:cNvPr id="15362" name="Picture 2" descr="xUnit and Pipeline">
            <a:extLst>
              <a:ext uri="{FF2B5EF4-FFF2-40B4-BE49-F238E27FC236}">
                <a16:creationId xmlns:a16="http://schemas.microsoft.com/office/drawing/2014/main" id="{10AC2015-CAEE-636B-C690-F5E53871D8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126" y="2336186"/>
            <a:ext cx="5357733" cy="402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 descr="Jenkins : Test Results Analyzer Plugin">
            <a:extLst>
              <a:ext uri="{FF2B5EF4-FFF2-40B4-BE49-F238E27FC236}">
                <a16:creationId xmlns:a16="http://schemas.microsoft.com/office/drawing/2014/main" id="{9D0FA2B2-3BC4-4049-25C9-4591A32ECD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4545" y="2336186"/>
            <a:ext cx="6175758" cy="4226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68760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3AC052-114B-9CFB-D920-7B3B9CD235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0EA0123-9BE0-C872-2C85-E6E6240607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9197586" cy="706964"/>
          </a:xfrm>
        </p:spPr>
        <p:txBody>
          <a:bodyPr>
            <a:noAutofit/>
          </a:bodyPr>
          <a:lstStyle/>
          <a:p>
            <a:pPr algn="ctr"/>
            <a:r>
              <a:rPr lang="pt-BR" b="1" dirty="0"/>
              <a:t>5</a:t>
            </a:r>
            <a:r>
              <a:rPr lang="pt-BR" sz="3600" b="1" dirty="0"/>
              <a:t>. INFRAESTRUTURA E MONITORAMENTO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1DA8C4A7-7C21-DE65-8F59-0FDD0AA314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F687A9EA-992D-466B-AFF2-8B3A11631612}" type="slidenum">
              <a:rPr lang="es-CL" smtClean="0"/>
              <a:t>28</a:t>
            </a:fld>
            <a:endParaRPr lang="es-CL"/>
          </a:p>
        </p:txBody>
      </p:sp>
      <p:sp>
        <p:nvSpPr>
          <p:cNvPr id="9" name="Caixa de texto 37" descr="Número 2">
            <a:extLst>
              <a:ext uri="{FF2B5EF4-FFF2-40B4-BE49-F238E27FC236}">
                <a16:creationId xmlns:a16="http://schemas.microsoft.com/office/drawing/2014/main" id="{7F5EFE2C-172A-F3AA-C3FF-A96F2369A09F}"/>
              </a:ext>
            </a:extLst>
          </p:cNvPr>
          <p:cNvSpPr txBox="1">
            <a:spLocks noChangeAspect="1"/>
          </p:cNvSpPr>
          <p:nvPr/>
        </p:nvSpPr>
        <p:spPr bwMode="blackWhite">
          <a:xfrm>
            <a:off x="488894" y="2234583"/>
            <a:ext cx="493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</a:lstStyle>
          <a:p>
            <a:pPr algn="ctr" rtl="0"/>
            <a:r>
              <a:rPr lang="pt-BR">
                <a:solidFill>
                  <a:schemeClr val="bg1"/>
                </a:solidFill>
                <a:cs typeface="Segoe UI Semibold" panose="020B0702040204020203" pitchFamily="34" charset="0"/>
              </a:rPr>
              <a:t>2</a:t>
            </a:r>
          </a:p>
        </p:txBody>
      </p:sp>
      <p:sp>
        <p:nvSpPr>
          <p:cNvPr id="17" name="Oval 36" descr="Círculo pequeno">
            <a:extLst>
              <a:ext uri="{FF2B5EF4-FFF2-40B4-BE49-F238E27FC236}">
                <a16:creationId xmlns:a16="http://schemas.microsoft.com/office/drawing/2014/main" id="{8F41A634-01B8-AD32-EF69-23B36D3BA001}"/>
              </a:ext>
            </a:extLst>
          </p:cNvPr>
          <p:cNvSpPr>
            <a:spLocks noChangeAspect="1"/>
          </p:cNvSpPr>
          <p:nvPr/>
        </p:nvSpPr>
        <p:spPr bwMode="blackWhite">
          <a:xfrm>
            <a:off x="382150" y="2620373"/>
            <a:ext cx="409838" cy="4098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</a:lstStyle>
          <a:p>
            <a:pPr algn="ctr" rtl="0"/>
            <a:r>
              <a:rPr lang="pt-BR" dirty="0"/>
              <a:t>1</a:t>
            </a:r>
          </a:p>
        </p:txBody>
      </p:sp>
      <p:sp>
        <p:nvSpPr>
          <p:cNvPr id="18" name="Oval 36" descr="Círculo pequeno">
            <a:extLst>
              <a:ext uri="{FF2B5EF4-FFF2-40B4-BE49-F238E27FC236}">
                <a16:creationId xmlns:a16="http://schemas.microsoft.com/office/drawing/2014/main" id="{F7F7203C-F017-DCA8-0B96-3749A71E2229}"/>
              </a:ext>
            </a:extLst>
          </p:cNvPr>
          <p:cNvSpPr>
            <a:spLocks noChangeAspect="1"/>
          </p:cNvSpPr>
          <p:nvPr/>
        </p:nvSpPr>
        <p:spPr bwMode="blackWhite">
          <a:xfrm>
            <a:off x="393040" y="4543976"/>
            <a:ext cx="409838" cy="4098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</a:lstStyle>
          <a:p>
            <a:pPr algn="ctr" rtl="0"/>
            <a:r>
              <a:rPr lang="pt-BR" dirty="0"/>
              <a:t>2</a:t>
            </a:r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44A99CE6-C4E6-DB43-D537-6BF34447C245}"/>
              </a:ext>
            </a:extLst>
          </p:cNvPr>
          <p:cNvSpPr txBox="1"/>
          <p:nvPr/>
        </p:nvSpPr>
        <p:spPr>
          <a:xfrm>
            <a:off x="814294" y="2620373"/>
            <a:ext cx="487029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err="1">
                <a:latin typeface="Segoe UI" panose="020B0502040204020203" pitchFamily="34" charset="0"/>
                <a:cs typeface="Segoe UI" panose="020B0502040204020203" pitchFamily="34" charset="0"/>
              </a:rPr>
              <a:t>Conﬁgurar</a:t>
            </a:r>
            <a:r>
              <a:rPr lang="pt-BR" sz="24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ambiente de monitoramento </a:t>
            </a:r>
            <a:r>
              <a:rPr lang="pt-BR" sz="2400" dirty="0">
                <a:latin typeface="Segoe UI" panose="020B0502040204020203" pitchFamily="34" charset="0"/>
                <a:cs typeface="Segoe UI" panose="020B0502040204020203" pitchFamily="34" charset="0"/>
              </a:rPr>
              <a:t>dashboard (</a:t>
            </a:r>
            <a:r>
              <a:rPr lang="pt-BR" sz="2400" dirty="0" err="1">
                <a:latin typeface="Segoe UI" panose="020B0502040204020203" pitchFamily="34" charset="0"/>
                <a:cs typeface="Segoe UI" panose="020B0502040204020203" pitchFamily="34" charset="0"/>
              </a:rPr>
              <a:t>Prometheus</a:t>
            </a:r>
            <a:r>
              <a:rPr lang="pt-BR" sz="2400" dirty="0"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pt-BR" sz="2400" dirty="0" err="1">
                <a:latin typeface="Segoe UI" panose="020B0502040204020203" pitchFamily="34" charset="0"/>
                <a:cs typeface="Segoe UI" panose="020B0502040204020203" pitchFamily="34" charset="0"/>
              </a:rPr>
              <a:t>Grafana</a:t>
            </a:r>
            <a:r>
              <a:rPr lang="pt-BR" sz="2400" dirty="0"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</a:p>
          <a:p>
            <a:endParaRPr lang="pt-BR" sz="2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pt-BR" sz="2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pt-BR" sz="2400" dirty="0">
                <a:latin typeface="Segoe UI" panose="020B0502040204020203" pitchFamily="34" charset="0"/>
                <a:cs typeface="Segoe UI" panose="020B0502040204020203" pitchFamily="34" charset="0"/>
              </a:rPr>
              <a:t>Implementar </a:t>
            </a:r>
            <a:r>
              <a:rPr lang="pt-BR" sz="24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Infrastructure</a:t>
            </a:r>
            <a:r>
              <a:rPr lang="pt-BR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 as </a:t>
            </a:r>
            <a:r>
              <a:rPr lang="pt-BR" sz="24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Code</a:t>
            </a:r>
            <a:r>
              <a:rPr lang="pt-BR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 (</a:t>
            </a:r>
            <a:r>
              <a:rPr lang="pt-BR" sz="24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IaC</a:t>
            </a:r>
            <a:r>
              <a:rPr lang="pt-BR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  <a:endParaRPr lang="pt-BR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Oval 36" descr="Círculo pequeno">
            <a:extLst>
              <a:ext uri="{FF2B5EF4-FFF2-40B4-BE49-F238E27FC236}">
                <a16:creationId xmlns:a16="http://schemas.microsoft.com/office/drawing/2014/main" id="{22F39E6D-DA40-0638-7398-8021AEBBC32D}"/>
              </a:ext>
            </a:extLst>
          </p:cNvPr>
          <p:cNvSpPr>
            <a:spLocks noChangeAspect="1"/>
          </p:cNvSpPr>
          <p:nvPr/>
        </p:nvSpPr>
        <p:spPr bwMode="blackWhite">
          <a:xfrm>
            <a:off x="6330334" y="2620373"/>
            <a:ext cx="409838" cy="4098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</a:lstStyle>
          <a:p>
            <a:pPr algn="ctr" rtl="0"/>
            <a:r>
              <a:rPr lang="pt-BR" dirty="0"/>
              <a:t>3</a:t>
            </a:r>
          </a:p>
        </p:txBody>
      </p:sp>
      <p:sp>
        <p:nvSpPr>
          <p:cNvPr id="15" name="Oval 36" descr="Círculo pequeno">
            <a:extLst>
              <a:ext uri="{FF2B5EF4-FFF2-40B4-BE49-F238E27FC236}">
                <a16:creationId xmlns:a16="http://schemas.microsoft.com/office/drawing/2014/main" id="{2909D7FA-0063-ECBA-2273-41B76B13A37C}"/>
              </a:ext>
            </a:extLst>
          </p:cNvPr>
          <p:cNvSpPr>
            <a:spLocks noChangeAspect="1"/>
          </p:cNvSpPr>
          <p:nvPr/>
        </p:nvSpPr>
        <p:spPr bwMode="blackWhite">
          <a:xfrm>
            <a:off x="6341224" y="4543976"/>
            <a:ext cx="409838" cy="4098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</a:lstStyle>
          <a:p>
            <a:pPr algn="ctr" rtl="0"/>
            <a:r>
              <a:rPr lang="pt-BR" dirty="0"/>
              <a:t>4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81A50040-37E8-9AAC-5FE0-3D2A4588A9B0}"/>
              </a:ext>
            </a:extLst>
          </p:cNvPr>
          <p:cNvSpPr txBox="1"/>
          <p:nvPr/>
        </p:nvSpPr>
        <p:spPr>
          <a:xfrm>
            <a:off x="6762478" y="2620373"/>
            <a:ext cx="487029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Segoe UI" panose="020B0502040204020203" pitchFamily="34" charset="0"/>
                <a:cs typeface="Segoe UI" panose="020B0502040204020203" pitchFamily="34" charset="0"/>
              </a:rPr>
              <a:t>Criar </a:t>
            </a:r>
            <a:r>
              <a:rPr lang="pt-BR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alertas automáticos </a:t>
            </a:r>
            <a:r>
              <a:rPr lang="pt-BR" sz="2400" dirty="0">
                <a:latin typeface="Segoe UI" panose="020B0502040204020203" pitchFamily="34" charset="0"/>
                <a:cs typeface="Segoe UI" panose="020B0502040204020203" pitchFamily="34" charset="0"/>
              </a:rPr>
              <a:t>para incidentes críticos</a:t>
            </a:r>
            <a:endParaRPr lang="pt-BR" sz="2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pt-BR" sz="2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pt-BR" sz="2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pt-BR" sz="2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pt-BR" sz="2400" dirty="0">
                <a:latin typeface="Segoe UI" panose="020B0502040204020203" pitchFamily="34" charset="0"/>
                <a:cs typeface="Segoe UI" panose="020B0502040204020203" pitchFamily="34" charset="0"/>
              </a:rPr>
              <a:t>Padronizar ambiente para </a:t>
            </a:r>
            <a:r>
              <a:rPr lang="pt-BR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desenvolvimento, homologação e produção</a:t>
            </a:r>
            <a:endParaRPr lang="pt-BR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1008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79E9E2-B925-D839-037A-8A1161EF57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912AB42B-9F11-5CF3-26F1-586D56323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7A9EA-992D-466B-AFF2-8B3A11631612}" type="slidenum">
              <a:rPr lang="es-CL" smtClean="0"/>
              <a:t>29</a:t>
            </a:fld>
            <a:endParaRPr lang="es-CL"/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92C641CA-3D92-4FFD-1698-F2FBF19EA3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96993" y="1162163"/>
            <a:ext cx="6523525" cy="706964"/>
          </a:xfrm>
        </p:spPr>
        <p:txBody>
          <a:bodyPr/>
          <a:lstStyle/>
          <a:p>
            <a:r>
              <a:rPr lang="pt-BR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Conﬁgurar</a:t>
            </a:r>
            <a:r>
              <a:rPr lang="pt-BR" sz="20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ambiente de monitoramento </a:t>
            </a:r>
            <a:r>
              <a:rPr lang="pt-BR" sz="2000" dirty="0">
                <a:latin typeface="Segoe UI" panose="020B0502040204020203" pitchFamily="34" charset="0"/>
                <a:cs typeface="Segoe UI" panose="020B0502040204020203" pitchFamily="34" charset="0"/>
              </a:rPr>
              <a:t>dashboard (</a:t>
            </a:r>
            <a:r>
              <a:rPr lang="pt-BR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Prometheus</a:t>
            </a:r>
            <a:r>
              <a:rPr lang="pt-BR" sz="2000" dirty="0"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pt-BR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Grafana</a:t>
            </a:r>
            <a:r>
              <a:rPr lang="pt-BR" sz="2000" dirty="0"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  <a:br>
              <a:rPr lang="pt-BR" sz="2000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pt-BR" sz="2000" dirty="0">
                <a:latin typeface="Segoe UI" panose="020B0502040204020203" pitchFamily="34" charset="0"/>
                <a:cs typeface="Segoe UI" panose="020B0502040204020203" pitchFamily="34" charset="0"/>
              </a:rPr>
              <a:t>Criar </a:t>
            </a:r>
            <a:r>
              <a:rPr lang="pt-BR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alertas automáticos </a:t>
            </a:r>
            <a:r>
              <a:rPr lang="pt-BR" sz="2000" dirty="0">
                <a:latin typeface="Segoe UI" panose="020B0502040204020203" pitchFamily="34" charset="0"/>
                <a:cs typeface="Segoe UI" panose="020B0502040204020203" pitchFamily="34" charset="0"/>
              </a:rPr>
              <a:t>para incidentes críticos</a:t>
            </a:r>
            <a:br>
              <a:rPr lang="pt-BR" sz="2000" b="1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endParaRPr lang="pt-BR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Título 1">
            <a:extLst>
              <a:ext uri="{FF2B5EF4-FFF2-40B4-BE49-F238E27FC236}">
                <a16:creationId xmlns:a16="http://schemas.microsoft.com/office/drawing/2014/main" id="{47B63C06-F7E2-D4EE-9523-D58A2D9387C9}"/>
              </a:ext>
            </a:extLst>
          </p:cNvPr>
          <p:cNvSpPr txBox="1">
            <a:spLocks/>
          </p:cNvSpPr>
          <p:nvPr/>
        </p:nvSpPr>
        <p:spPr bwMode="gray">
          <a:xfrm>
            <a:off x="556812" y="877415"/>
            <a:ext cx="214455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t-BR" sz="1600" b="1" dirty="0"/>
              <a:t>5. INFRAESTRUTURA E MONITORAMENTO</a:t>
            </a:r>
            <a:endParaRPr lang="pt-BR" sz="2400" dirty="0"/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1E912B25-BEB0-E682-9A48-54120B88046F}"/>
              </a:ext>
            </a:extLst>
          </p:cNvPr>
          <p:cNvSpPr txBox="1"/>
          <p:nvPr/>
        </p:nvSpPr>
        <p:spPr>
          <a:xfrm>
            <a:off x="420169" y="2653602"/>
            <a:ext cx="6165901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i="0" dirty="0" err="1">
                <a:solidFill>
                  <a:srgbClr val="001D35"/>
                </a:solidFill>
                <a:effectLst/>
                <a:latin typeface="Google Sans"/>
              </a:rPr>
              <a:t>Prometheus</a:t>
            </a:r>
            <a:r>
              <a:rPr lang="pt-BR" sz="1600" i="0" dirty="0">
                <a:solidFill>
                  <a:srgbClr val="001D35"/>
                </a:solidFill>
                <a:effectLst/>
                <a:latin typeface="Google Sans"/>
              </a:rPr>
              <a:t> coleta métricas de sistemas e aplicativos por meio de </a:t>
            </a:r>
            <a:r>
              <a:rPr lang="pt-BR" sz="1600" i="0" dirty="0" err="1">
                <a:solidFill>
                  <a:srgbClr val="001D35"/>
                </a:solidFill>
                <a:effectLst/>
                <a:latin typeface="Google Sans"/>
              </a:rPr>
              <a:t>scraping</a:t>
            </a:r>
            <a:r>
              <a:rPr lang="pt-BR" sz="1600" i="0" dirty="0">
                <a:solidFill>
                  <a:srgbClr val="001D35"/>
                </a:solidFill>
                <a:effectLst/>
                <a:latin typeface="Google Sans"/>
              </a:rPr>
              <a:t> (coleta automática) de </a:t>
            </a:r>
            <a:r>
              <a:rPr lang="pt-BR" sz="1600" i="0" dirty="0" err="1">
                <a:solidFill>
                  <a:srgbClr val="001D35"/>
                </a:solidFill>
                <a:effectLst/>
                <a:latin typeface="Google Sans"/>
              </a:rPr>
              <a:t>endpoints</a:t>
            </a:r>
            <a:r>
              <a:rPr lang="pt-BR" sz="1600" i="0" dirty="0">
                <a:solidFill>
                  <a:srgbClr val="001D35"/>
                </a:solidFill>
                <a:effectLst/>
                <a:latin typeface="Google Sans"/>
              </a:rPr>
              <a:t> HTTP expostos, que oferecem dados em um formato específico. Ele armazena essas métricas em uma base de dados de séries temporais, permitindo consultas eficientes.</a:t>
            </a:r>
          </a:p>
          <a:p>
            <a:endParaRPr lang="pt-BR" sz="1600" i="0" dirty="0">
              <a:solidFill>
                <a:srgbClr val="001D35"/>
              </a:solidFill>
              <a:effectLst/>
              <a:latin typeface="Google Sans"/>
            </a:endParaRPr>
          </a:p>
          <a:p>
            <a:r>
              <a:rPr lang="pt-BR" sz="1600" b="1" i="0" dirty="0" err="1">
                <a:solidFill>
                  <a:srgbClr val="001D35"/>
                </a:solidFill>
                <a:effectLst/>
                <a:latin typeface="Google Sans"/>
              </a:rPr>
              <a:t>Grafana</a:t>
            </a:r>
            <a:r>
              <a:rPr lang="pt-BR" sz="1600" i="0" dirty="0">
                <a:solidFill>
                  <a:srgbClr val="001D35"/>
                </a:solidFill>
                <a:effectLst/>
                <a:latin typeface="Google Sans"/>
              </a:rPr>
              <a:t> se conecta a diversas fontes de dados (como </a:t>
            </a:r>
            <a:r>
              <a:rPr lang="pt-BR" sz="1600" i="0" dirty="0" err="1">
                <a:solidFill>
                  <a:srgbClr val="001D35"/>
                </a:solidFill>
                <a:effectLst/>
                <a:latin typeface="Google Sans"/>
              </a:rPr>
              <a:t>Prometheus</a:t>
            </a:r>
            <a:r>
              <a:rPr lang="pt-BR" sz="1600" i="0" dirty="0">
                <a:solidFill>
                  <a:srgbClr val="001D35"/>
                </a:solidFill>
                <a:effectLst/>
                <a:latin typeface="Google Sans"/>
              </a:rPr>
              <a:t>, </a:t>
            </a:r>
            <a:r>
              <a:rPr lang="pt-BR" sz="1600" i="0" dirty="0" err="1">
                <a:solidFill>
                  <a:srgbClr val="001D35"/>
                </a:solidFill>
                <a:effectLst/>
                <a:latin typeface="Google Sans"/>
              </a:rPr>
              <a:t>Elasticsearch</a:t>
            </a:r>
            <a:r>
              <a:rPr lang="pt-BR" sz="1600" i="0" dirty="0">
                <a:solidFill>
                  <a:srgbClr val="001D35"/>
                </a:solidFill>
                <a:effectLst/>
                <a:latin typeface="Google Sans"/>
              </a:rPr>
              <a:t>, </a:t>
            </a:r>
            <a:r>
              <a:rPr lang="pt-BR" sz="1600" i="0" dirty="0" err="1">
                <a:solidFill>
                  <a:srgbClr val="001D35"/>
                </a:solidFill>
                <a:effectLst/>
                <a:latin typeface="Google Sans"/>
              </a:rPr>
              <a:t>InfluxDB</a:t>
            </a:r>
            <a:r>
              <a:rPr lang="pt-BR" sz="1600" i="0" dirty="0">
                <a:solidFill>
                  <a:srgbClr val="001D35"/>
                </a:solidFill>
                <a:effectLst/>
                <a:latin typeface="Google Sans"/>
              </a:rPr>
              <a:t>, etc.) e permite que você crie visualizações dinâmicas para acompanhar métricas e logs.</a:t>
            </a:r>
            <a:endParaRPr lang="pt-BR" sz="1600" dirty="0">
              <a:latin typeface="Google Sans"/>
            </a:endParaRPr>
          </a:p>
        </p:txBody>
      </p:sp>
      <p:pic>
        <p:nvPicPr>
          <p:cNvPr id="16388" name="Picture 4" descr="Grafana dashboard showcase: Visualizations for Prometheus, home energy  usage, GitHub, and more! | Grafana Labs">
            <a:extLst>
              <a:ext uri="{FF2B5EF4-FFF2-40B4-BE49-F238E27FC236}">
                <a16:creationId xmlns:a16="http://schemas.microsoft.com/office/drawing/2014/main" id="{2FB2EC7C-8A4F-1ADA-262D-83CE588E66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7553" y="2279650"/>
            <a:ext cx="5175810" cy="4533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4" name="Picture 10" descr="Monitoramento com Grafana &amp; Prometheus | by Michelle Mesquita | Medium">
            <a:extLst>
              <a:ext uri="{FF2B5EF4-FFF2-40B4-BE49-F238E27FC236}">
                <a16:creationId xmlns:a16="http://schemas.microsoft.com/office/drawing/2014/main" id="{9E231A9E-4E34-FC74-ECC7-6676C14230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4637" y="4947718"/>
            <a:ext cx="4992127" cy="1910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utoShape 12" descr="Objetivos de Desenvolvimento Sustentável (ODS) | CONEXÃO AMBIENTAL">
            <a:extLst>
              <a:ext uri="{FF2B5EF4-FFF2-40B4-BE49-F238E27FC236}">
                <a16:creationId xmlns:a16="http://schemas.microsoft.com/office/drawing/2014/main" id="{A9088918-80CA-8A2F-D86E-8B9132E96D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6398" name="Picture 14">
            <a:extLst>
              <a:ext uri="{FF2B5EF4-FFF2-40B4-BE49-F238E27FC236}">
                <a16:creationId xmlns:a16="http://schemas.microsoft.com/office/drawing/2014/main" id="{A95BFE66-B7DD-FAA3-3C45-944FEAC497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236" y="5819219"/>
            <a:ext cx="847152" cy="877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71173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CF7A4B-1CA6-A8F6-C8BA-96D25C3CBB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latin typeface="Abadi" panose="020F0502020204030204" pitchFamily="34" charset="0"/>
                <a:ea typeface="ADLaM Display" panose="020F0502020204030204" pitchFamily="2" charset="0"/>
                <a:cs typeface="Aldhabi" panose="020F0502020204030204" pitchFamily="2" charset="-78"/>
              </a:rPr>
              <a:t>Fases</a:t>
            </a:r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AAFBA8-236F-8228-8E08-DC500594A7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7A9EA-992D-466B-AFF2-8B3A11631612}" type="slidenum">
              <a:rPr lang="es-CL" smtClean="0"/>
              <a:t>3</a:t>
            </a:fld>
            <a:endParaRPr lang="es-CL"/>
          </a:p>
        </p:txBody>
      </p:sp>
      <p:sp>
        <p:nvSpPr>
          <p:cNvPr id="8" name="Hexágono 7">
            <a:extLst>
              <a:ext uri="{FF2B5EF4-FFF2-40B4-BE49-F238E27FC236}">
                <a16:creationId xmlns:a16="http://schemas.microsoft.com/office/drawing/2014/main" id="{4C6AF7D7-22C2-9A5A-4C04-D8A51F51D8F3}"/>
              </a:ext>
            </a:extLst>
          </p:cNvPr>
          <p:cNvSpPr/>
          <p:nvPr/>
        </p:nvSpPr>
        <p:spPr>
          <a:xfrm>
            <a:off x="3537429" y="2508544"/>
            <a:ext cx="2167200" cy="1904588"/>
          </a:xfrm>
          <a:prstGeom prst="hexagon">
            <a:avLst/>
          </a:prstGeom>
          <a:ln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dirty="0"/>
              <a:t>2. AVALIAÇÃO DO CENÁRIO ATUAL</a:t>
            </a:r>
            <a:endParaRPr lang="pt-BR" sz="2000" dirty="0"/>
          </a:p>
          <a:p>
            <a:pPr algn="ctr"/>
            <a:endParaRPr lang="pt-BR" sz="2000" dirty="0"/>
          </a:p>
        </p:txBody>
      </p:sp>
      <p:sp>
        <p:nvSpPr>
          <p:cNvPr id="10" name="Hexágono 9">
            <a:extLst>
              <a:ext uri="{FF2B5EF4-FFF2-40B4-BE49-F238E27FC236}">
                <a16:creationId xmlns:a16="http://schemas.microsoft.com/office/drawing/2014/main" id="{5F652055-182E-9030-C496-CE5E6AC6D74C}"/>
              </a:ext>
            </a:extLst>
          </p:cNvPr>
          <p:cNvSpPr/>
          <p:nvPr/>
        </p:nvSpPr>
        <p:spPr>
          <a:xfrm>
            <a:off x="6687960" y="2508544"/>
            <a:ext cx="2166852" cy="1904589"/>
          </a:xfrm>
          <a:prstGeom prst="hexagon">
            <a:avLst/>
          </a:prstGeom>
          <a:ln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300" b="1" dirty="0"/>
              <a:t>3. INTRODUÇÃO DE FERRAMENTAS E PRÁTICAS INICIAIS</a:t>
            </a:r>
          </a:p>
        </p:txBody>
      </p:sp>
      <p:sp>
        <p:nvSpPr>
          <p:cNvPr id="36" name="Hexágono 35">
            <a:extLst>
              <a:ext uri="{FF2B5EF4-FFF2-40B4-BE49-F238E27FC236}">
                <a16:creationId xmlns:a16="http://schemas.microsoft.com/office/drawing/2014/main" id="{95E10457-0C71-9224-1E43-420F7E82406B}"/>
              </a:ext>
            </a:extLst>
          </p:cNvPr>
          <p:cNvSpPr/>
          <p:nvPr/>
        </p:nvSpPr>
        <p:spPr>
          <a:xfrm>
            <a:off x="388089" y="2508544"/>
            <a:ext cx="2166365" cy="1905057"/>
          </a:xfrm>
          <a:prstGeom prst="hexagon">
            <a:avLst/>
          </a:prstGeom>
          <a:ln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dirty="0"/>
              <a:t>1. FORMAÇÃO E MENTORIA PARA ESTAGIÁRIOS E</a:t>
            </a:r>
          </a:p>
          <a:p>
            <a:pPr algn="ctr"/>
            <a:r>
              <a:rPr lang="pt-BR" sz="1400" b="1" dirty="0"/>
              <a:t>JUNIORES</a:t>
            </a:r>
            <a:endParaRPr lang="pt-BR" sz="2000" dirty="0"/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90761589-4CAD-B8CE-C7D6-C24E632A942F}"/>
              </a:ext>
            </a:extLst>
          </p:cNvPr>
          <p:cNvSpPr/>
          <p:nvPr/>
        </p:nvSpPr>
        <p:spPr>
          <a:xfrm>
            <a:off x="6687604" y="4705159"/>
            <a:ext cx="2167200" cy="1904588"/>
          </a:xfrm>
          <a:prstGeom prst="hexagon">
            <a:avLst/>
          </a:prstGeom>
          <a:ln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dirty="0"/>
              <a:t>7. REVISÃO E OTIMIZAÇÃO DO PROCESSO</a:t>
            </a:r>
            <a:endParaRPr lang="pt-BR" sz="1000" b="1" dirty="0"/>
          </a:p>
        </p:txBody>
      </p:sp>
      <p:sp>
        <p:nvSpPr>
          <p:cNvPr id="47" name="Hexágono 46">
            <a:extLst>
              <a:ext uri="{FF2B5EF4-FFF2-40B4-BE49-F238E27FC236}">
                <a16:creationId xmlns:a16="http://schemas.microsoft.com/office/drawing/2014/main" id="{575F98E3-E7C2-7990-6A55-6DE2A398CCC1}"/>
              </a:ext>
            </a:extLst>
          </p:cNvPr>
          <p:cNvSpPr/>
          <p:nvPr/>
        </p:nvSpPr>
        <p:spPr>
          <a:xfrm>
            <a:off x="323912" y="4756125"/>
            <a:ext cx="2167200" cy="1904588"/>
          </a:xfrm>
          <a:prstGeom prst="hexagon">
            <a:avLst/>
          </a:prstGeom>
          <a:ln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300" b="1" dirty="0"/>
              <a:t>5. INFRAESTRUTURA E </a:t>
            </a:r>
            <a:r>
              <a:rPr lang="pt-BR" sz="1100" b="1" dirty="0"/>
              <a:t>MONITORAMENTO</a:t>
            </a:r>
            <a:endParaRPr lang="pt-BR" sz="1300" b="1" dirty="0"/>
          </a:p>
          <a:p>
            <a:pPr algn="ctr"/>
            <a:endParaRPr lang="pt-BR" sz="1050" b="1" dirty="0"/>
          </a:p>
        </p:txBody>
      </p:sp>
      <p:sp>
        <p:nvSpPr>
          <p:cNvPr id="48" name="Hexágono 47">
            <a:extLst>
              <a:ext uri="{FF2B5EF4-FFF2-40B4-BE49-F238E27FC236}">
                <a16:creationId xmlns:a16="http://schemas.microsoft.com/office/drawing/2014/main" id="{F5803B1A-F70E-2848-559D-1D986630C7F8}"/>
              </a:ext>
            </a:extLst>
          </p:cNvPr>
          <p:cNvSpPr/>
          <p:nvPr/>
        </p:nvSpPr>
        <p:spPr>
          <a:xfrm>
            <a:off x="9595939" y="4786897"/>
            <a:ext cx="2167200" cy="1904588"/>
          </a:xfrm>
          <a:prstGeom prst="hexagon">
            <a:avLst/>
          </a:prstGeom>
          <a:ln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dirty="0"/>
              <a:t>8. EXPANSÃO E MANUTENÇÃO DA CULTURA DEVOPS</a:t>
            </a:r>
            <a:endParaRPr lang="pt-BR" sz="1050" dirty="0"/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D1EE9930-BE58-7B85-4100-C4AD3F7DF160}"/>
              </a:ext>
            </a:extLst>
          </p:cNvPr>
          <p:cNvSpPr/>
          <p:nvPr/>
        </p:nvSpPr>
        <p:spPr>
          <a:xfrm>
            <a:off x="9595939" y="2509012"/>
            <a:ext cx="2166852" cy="1904589"/>
          </a:xfrm>
          <a:prstGeom prst="hexagon">
            <a:avLst/>
          </a:prstGeom>
          <a:ln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300" b="1" dirty="0"/>
              <a:t>4. AUTOMAÇÃO DE TESTES E QUALIDADE</a:t>
            </a: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CF487DC7-BDA2-6CD1-F100-E6848AFCB1DD}"/>
              </a:ext>
            </a:extLst>
          </p:cNvPr>
          <p:cNvSpPr/>
          <p:nvPr/>
        </p:nvSpPr>
        <p:spPr>
          <a:xfrm>
            <a:off x="3537429" y="4705158"/>
            <a:ext cx="2310478" cy="1904589"/>
          </a:xfrm>
          <a:prstGeom prst="hexagon">
            <a:avLst/>
          </a:prstGeom>
          <a:ln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dirty="0"/>
              <a:t>6. CULTURA DE COLABORAÇÃO E FEEDBACK CONTÍNUO</a:t>
            </a:r>
          </a:p>
        </p:txBody>
      </p:sp>
    </p:spTree>
    <p:extLst>
      <p:ext uri="{BB962C8B-B14F-4D97-AF65-F5344CB8AC3E}">
        <p14:creationId xmlns:p14="http://schemas.microsoft.com/office/powerpoint/2010/main" val="20164346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9B7A08-1D4B-BDC2-8573-73541690E6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21E0B43-C8F3-1C70-69AB-D09EFD099B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7A9EA-992D-466B-AFF2-8B3A11631612}" type="slidenum">
              <a:rPr lang="es-CL" smtClean="0"/>
              <a:t>30</a:t>
            </a:fld>
            <a:endParaRPr lang="es-CL"/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DEE9DE24-37D2-CC26-DF4C-3EB9940925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96993" y="936902"/>
            <a:ext cx="7535206" cy="706964"/>
          </a:xfrm>
        </p:spPr>
        <p:txBody>
          <a:bodyPr/>
          <a:lstStyle/>
          <a:p>
            <a:r>
              <a:rPr lang="pt-BR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Conﬁgurar</a:t>
            </a:r>
            <a:r>
              <a:rPr lang="pt-BR" sz="20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ambiente de monitoramento </a:t>
            </a:r>
            <a:r>
              <a:rPr lang="pt-BR" sz="2000" dirty="0">
                <a:latin typeface="Segoe UI" panose="020B0502040204020203" pitchFamily="34" charset="0"/>
                <a:cs typeface="Segoe UI" panose="020B0502040204020203" pitchFamily="34" charset="0"/>
              </a:rPr>
              <a:t>dashboard (</a:t>
            </a:r>
            <a:r>
              <a:rPr lang="pt-BR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Prometheus</a:t>
            </a:r>
            <a:r>
              <a:rPr lang="pt-BR" sz="2000" dirty="0"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pt-BR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Grafana</a:t>
            </a:r>
            <a:r>
              <a:rPr lang="pt-BR" sz="2000" dirty="0"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</a:p>
        </p:txBody>
      </p:sp>
      <p:sp>
        <p:nvSpPr>
          <p:cNvPr id="13" name="Título 1">
            <a:extLst>
              <a:ext uri="{FF2B5EF4-FFF2-40B4-BE49-F238E27FC236}">
                <a16:creationId xmlns:a16="http://schemas.microsoft.com/office/drawing/2014/main" id="{6BDEA6F2-9CCC-3D88-92EA-B687EF614FC0}"/>
              </a:ext>
            </a:extLst>
          </p:cNvPr>
          <p:cNvSpPr txBox="1">
            <a:spLocks/>
          </p:cNvSpPr>
          <p:nvPr/>
        </p:nvSpPr>
        <p:spPr bwMode="gray">
          <a:xfrm>
            <a:off x="556812" y="877415"/>
            <a:ext cx="2103885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t-BR" sz="1600" b="1" dirty="0"/>
              <a:t>INFRAESTRUTURA E MONITORAMENTO</a:t>
            </a:r>
            <a:endParaRPr lang="pt-BR" sz="2400" dirty="0"/>
          </a:p>
        </p:txBody>
      </p:sp>
      <p:pic>
        <p:nvPicPr>
          <p:cNvPr id="16390" name="Picture 6" descr="Monitor your production line with the new Grafana Enterprise data source  plugin for SAP HANA® | Grafana Labs">
            <a:extLst>
              <a:ext uri="{FF2B5EF4-FFF2-40B4-BE49-F238E27FC236}">
                <a16:creationId xmlns:a16="http://schemas.microsoft.com/office/drawing/2014/main" id="{9AB1490D-E721-F370-B6DE-B71601BE16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218812" cy="6908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39876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894ACC-9B92-34EA-0D9D-EB031DA2FA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10987A-2C38-0F2C-FA26-1A04362A9F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9197586" cy="706964"/>
          </a:xfrm>
        </p:spPr>
        <p:txBody>
          <a:bodyPr>
            <a:noAutofit/>
          </a:bodyPr>
          <a:lstStyle/>
          <a:p>
            <a:pPr algn="ctr"/>
            <a:r>
              <a:rPr lang="pt-BR" b="1" dirty="0"/>
              <a:t>5</a:t>
            </a:r>
            <a:r>
              <a:rPr lang="pt-BR" sz="3600" b="1" dirty="0"/>
              <a:t>. INFRAESTRUTURA E MONITORAMENTO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902B3A29-2B22-A18A-D4B1-85753E996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F687A9EA-992D-466B-AFF2-8B3A11631612}" type="slidenum">
              <a:rPr lang="es-CL" smtClean="0"/>
              <a:t>31</a:t>
            </a:fld>
            <a:endParaRPr lang="es-CL"/>
          </a:p>
        </p:txBody>
      </p:sp>
      <p:sp>
        <p:nvSpPr>
          <p:cNvPr id="9" name="Caixa de texto 37" descr="Número 2">
            <a:extLst>
              <a:ext uri="{FF2B5EF4-FFF2-40B4-BE49-F238E27FC236}">
                <a16:creationId xmlns:a16="http://schemas.microsoft.com/office/drawing/2014/main" id="{84951B89-46DB-A063-F7A3-F4A84AE85B59}"/>
              </a:ext>
            </a:extLst>
          </p:cNvPr>
          <p:cNvSpPr txBox="1">
            <a:spLocks noChangeAspect="1"/>
          </p:cNvSpPr>
          <p:nvPr/>
        </p:nvSpPr>
        <p:spPr bwMode="blackWhite">
          <a:xfrm>
            <a:off x="488894" y="2234583"/>
            <a:ext cx="493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</a:lstStyle>
          <a:p>
            <a:pPr algn="ctr" rtl="0"/>
            <a:r>
              <a:rPr lang="pt-BR">
                <a:solidFill>
                  <a:schemeClr val="bg1"/>
                </a:solidFill>
                <a:cs typeface="Segoe UI Semibold" panose="020B0702040204020203" pitchFamily="34" charset="0"/>
              </a:rPr>
              <a:t>2</a:t>
            </a:r>
          </a:p>
        </p:txBody>
      </p:sp>
      <p:sp>
        <p:nvSpPr>
          <p:cNvPr id="17" name="Oval 36" descr="Círculo pequeno">
            <a:extLst>
              <a:ext uri="{FF2B5EF4-FFF2-40B4-BE49-F238E27FC236}">
                <a16:creationId xmlns:a16="http://schemas.microsoft.com/office/drawing/2014/main" id="{96E608F9-87D6-DD64-8BB7-0154E6590184}"/>
              </a:ext>
            </a:extLst>
          </p:cNvPr>
          <p:cNvSpPr>
            <a:spLocks noChangeAspect="1"/>
          </p:cNvSpPr>
          <p:nvPr/>
        </p:nvSpPr>
        <p:spPr bwMode="blackWhite">
          <a:xfrm>
            <a:off x="382150" y="2620373"/>
            <a:ext cx="409838" cy="4098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</a:lstStyle>
          <a:p>
            <a:pPr algn="ctr" rtl="0"/>
            <a:r>
              <a:rPr lang="pt-BR" dirty="0"/>
              <a:t>1</a:t>
            </a:r>
          </a:p>
        </p:txBody>
      </p:sp>
      <p:sp>
        <p:nvSpPr>
          <p:cNvPr id="18" name="Oval 36" descr="Círculo pequeno">
            <a:extLst>
              <a:ext uri="{FF2B5EF4-FFF2-40B4-BE49-F238E27FC236}">
                <a16:creationId xmlns:a16="http://schemas.microsoft.com/office/drawing/2014/main" id="{EBB3F2CD-5DA0-8AF4-A54E-C62A4B3AFDE6}"/>
              </a:ext>
            </a:extLst>
          </p:cNvPr>
          <p:cNvSpPr>
            <a:spLocks noChangeAspect="1"/>
          </p:cNvSpPr>
          <p:nvPr/>
        </p:nvSpPr>
        <p:spPr bwMode="blackWhite">
          <a:xfrm>
            <a:off x="393040" y="4543976"/>
            <a:ext cx="409838" cy="4098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</a:lstStyle>
          <a:p>
            <a:pPr algn="ctr" rtl="0"/>
            <a:r>
              <a:rPr lang="pt-BR" dirty="0"/>
              <a:t>2</a:t>
            </a:r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C2D2B009-5180-431F-CB28-E9CB80B3419F}"/>
              </a:ext>
            </a:extLst>
          </p:cNvPr>
          <p:cNvSpPr txBox="1"/>
          <p:nvPr/>
        </p:nvSpPr>
        <p:spPr>
          <a:xfrm>
            <a:off x="814294" y="2620373"/>
            <a:ext cx="487029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err="1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Conﬁgurar</a:t>
            </a:r>
            <a:r>
              <a:rPr lang="pt-BR" sz="2400" dirty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sz="2400" b="1" dirty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ambiente de monitoramento </a:t>
            </a:r>
            <a:r>
              <a:rPr lang="pt-BR" sz="2400" dirty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dashboard (</a:t>
            </a:r>
            <a:r>
              <a:rPr lang="pt-BR" sz="2400" dirty="0" err="1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Prometheus</a:t>
            </a:r>
            <a:r>
              <a:rPr lang="pt-BR" sz="2400" dirty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pt-BR" sz="2400" dirty="0" err="1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Grafana</a:t>
            </a:r>
            <a:r>
              <a:rPr lang="pt-BR" sz="2400" b="1" dirty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</a:p>
          <a:p>
            <a:endParaRPr lang="pt-BR" sz="2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pt-BR" sz="2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pt-BR" sz="2400" dirty="0">
                <a:latin typeface="Segoe UI" panose="020B0502040204020203" pitchFamily="34" charset="0"/>
                <a:cs typeface="Segoe UI" panose="020B0502040204020203" pitchFamily="34" charset="0"/>
              </a:rPr>
              <a:t>Implementar </a:t>
            </a:r>
            <a:r>
              <a:rPr lang="pt-BR" sz="24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Infrastructure</a:t>
            </a:r>
            <a:r>
              <a:rPr lang="pt-BR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 as </a:t>
            </a:r>
            <a:r>
              <a:rPr lang="pt-BR" sz="24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Code</a:t>
            </a:r>
            <a:r>
              <a:rPr lang="pt-BR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 (</a:t>
            </a:r>
            <a:r>
              <a:rPr lang="pt-BR" sz="24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IaC</a:t>
            </a:r>
            <a:r>
              <a:rPr lang="pt-BR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  <a:endParaRPr lang="pt-BR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Oval 36" descr="Círculo pequeno">
            <a:extLst>
              <a:ext uri="{FF2B5EF4-FFF2-40B4-BE49-F238E27FC236}">
                <a16:creationId xmlns:a16="http://schemas.microsoft.com/office/drawing/2014/main" id="{3C70156F-AF33-75F1-25A2-7B10A9E04C6C}"/>
              </a:ext>
            </a:extLst>
          </p:cNvPr>
          <p:cNvSpPr>
            <a:spLocks noChangeAspect="1"/>
          </p:cNvSpPr>
          <p:nvPr/>
        </p:nvSpPr>
        <p:spPr bwMode="blackWhite">
          <a:xfrm>
            <a:off x="6330334" y="2620373"/>
            <a:ext cx="409838" cy="4098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</a:lstStyle>
          <a:p>
            <a:pPr algn="ctr" rtl="0"/>
            <a:r>
              <a:rPr lang="pt-BR" dirty="0"/>
              <a:t>3</a:t>
            </a:r>
          </a:p>
        </p:txBody>
      </p:sp>
      <p:sp>
        <p:nvSpPr>
          <p:cNvPr id="15" name="Oval 36" descr="Círculo pequeno">
            <a:extLst>
              <a:ext uri="{FF2B5EF4-FFF2-40B4-BE49-F238E27FC236}">
                <a16:creationId xmlns:a16="http://schemas.microsoft.com/office/drawing/2014/main" id="{C5B53582-4EF5-72B5-2CA3-373D07382C47}"/>
              </a:ext>
            </a:extLst>
          </p:cNvPr>
          <p:cNvSpPr>
            <a:spLocks noChangeAspect="1"/>
          </p:cNvSpPr>
          <p:nvPr/>
        </p:nvSpPr>
        <p:spPr bwMode="blackWhite">
          <a:xfrm>
            <a:off x="6341224" y="4543976"/>
            <a:ext cx="409838" cy="4098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</a:lstStyle>
          <a:p>
            <a:pPr algn="ctr" rtl="0"/>
            <a:r>
              <a:rPr lang="pt-BR" dirty="0"/>
              <a:t>4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13D64C50-0903-34D5-283D-1E3934310EF3}"/>
              </a:ext>
            </a:extLst>
          </p:cNvPr>
          <p:cNvSpPr txBox="1"/>
          <p:nvPr/>
        </p:nvSpPr>
        <p:spPr>
          <a:xfrm>
            <a:off x="6762478" y="2620373"/>
            <a:ext cx="487029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Criar </a:t>
            </a:r>
            <a:r>
              <a:rPr lang="pt-BR" sz="2400" b="1" dirty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alertas automáticos </a:t>
            </a:r>
            <a:r>
              <a:rPr lang="pt-BR" sz="2400" dirty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para incidentes críticos</a:t>
            </a:r>
            <a:endParaRPr lang="pt-BR" sz="2400" b="1" dirty="0">
              <a:solidFill>
                <a:schemeClr val="bg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pt-BR" sz="2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pt-BR" sz="2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pt-BR" sz="2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pt-BR" sz="2400" dirty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Padronizar ambiente para </a:t>
            </a:r>
            <a:r>
              <a:rPr lang="pt-BR" sz="2400" b="1" dirty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desenvolvimento, homologação e produção</a:t>
            </a:r>
            <a:endParaRPr lang="pt-BR" sz="2400" dirty="0">
              <a:solidFill>
                <a:schemeClr val="bg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20946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1C8948-F273-942E-21A0-A714D1252D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0136C580-EAF9-ABB8-F5ED-AAEEC5E29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7A9EA-992D-466B-AFF2-8B3A11631612}" type="slidenum">
              <a:rPr lang="es-CL" smtClean="0"/>
              <a:t>32</a:t>
            </a:fld>
            <a:endParaRPr lang="es-CL"/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FCA7079E-B564-6E0E-9164-8A8CEA61D2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2056" y="819945"/>
            <a:ext cx="7535206" cy="706964"/>
          </a:xfrm>
        </p:spPr>
        <p:txBody>
          <a:bodyPr/>
          <a:lstStyle/>
          <a:p>
            <a:r>
              <a:rPr lang="pt-BR" sz="2800" dirty="0">
                <a:latin typeface="Segoe UI" panose="020B0502040204020203" pitchFamily="34" charset="0"/>
                <a:cs typeface="Segoe UI" panose="020B0502040204020203" pitchFamily="34" charset="0"/>
              </a:rPr>
              <a:t>Implementar </a:t>
            </a:r>
            <a:r>
              <a:rPr lang="pt-BR" sz="28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Infrastructure</a:t>
            </a:r>
            <a:r>
              <a:rPr lang="pt-BR" sz="2800" b="1" dirty="0">
                <a:latin typeface="Segoe UI" panose="020B0502040204020203" pitchFamily="34" charset="0"/>
                <a:cs typeface="Segoe UI" panose="020B0502040204020203" pitchFamily="34" charset="0"/>
              </a:rPr>
              <a:t> as </a:t>
            </a:r>
            <a:r>
              <a:rPr lang="pt-BR" sz="28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Code</a:t>
            </a:r>
            <a:r>
              <a:rPr lang="pt-BR" sz="2800" b="1" dirty="0">
                <a:latin typeface="Segoe UI" panose="020B0502040204020203" pitchFamily="34" charset="0"/>
                <a:cs typeface="Segoe UI" panose="020B0502040204020203" pitchFamily="34" charset="0"/>
              </a:rPr>
              <a:t> (</a:t>
            </a:r>
            <a:r>
              <a:rPr lang="pt-BR" sz="28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IaC</a:t>
            </a:r>
            <a:r>
              <a:rPr lang="pt-BR" sz="2800" b="1" dirty="0"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  <a:endParaRPr lang="pt-BR" sz="2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Título 1">
            <a:extLst>
              <a:ext uri="{FF2B5EF4-FFF2-40B4-BE49-F238E27FC236}">
                <a16:creationId xmlns:a16="http://schemas.microsoft.com/office/drawing/2014/main" id="{A395E7C9-5706-DF5E-E9BD-639F7AE65118}"/>
              </a:ext>
            </a:extLst>
          </p:cNvPr>
          <p:cNvSpPr txBox="1">
            <a:spLocks/>
          </p:cNvSpPr>
          <p:nvPr/>
        </p:nvSpPr>
        <p:spPr bwMode="gray">
          <a:xfrm>
            <a:off x="556812" y="877415"/>
            <a:ext cx="2180412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t-BR" sz="1600" b="1" dirty="0"/>
              <a:t>5. INFRAESTRUTURA E MONITORAMENTO</a:t>
            </a:r>
            <a:endParaRPr lang="pt-BR" sz="2400" dirty="0"/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74999798-B2B3-AC94-2E10-66C35A626A8A}"/>
              </a:ext>
            </a:extLst>
          </p:cNvPr>
          <p:cNvSpPr txBox="1"/>
          <p:nvPr/>
        </p:nvSpPr>
        <p:spPr>
          <a:xfrm>
            <a:off x="420170" y="2653602"/>
            <a:ext cx="435503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 err="1"/>
              <a:t>Infrastructure</a:t>
            </a:r>
            <a:r>
              <a:rPr lang="pt-BR" sz="1400" b="1" dirty="0"/>
              <a:t> as </a:t>
            </a:r>
            <a:r>
              <a:rPr lang="pt-BR" sz="1400" b="1" dirty="0" err="1"/>
              <a:t>Code</a:t>
            </a:r>
            <a:r>
              <a:rPr lang="pt-BR" sz="1400" b="1" dirty="0"/>
              <a:t> (</a:t>
            </a:r>
            <a:r>
              <a:rPr lang="pt-BR" sz="1400" b="1" dirty="0" err="1"/>
              <a:t>IaC</a:t>
            </a:r>
            <a:r>
              <a:rPr lang="pt-BR" sz="1400" b="1" dirty="0"/>
              <a:t>)</a:t>
            </a:r>
            <a:r>
              <a:rPr lang="pt-BR" sz="1400" dirty="0"/>
              <a:t> é uma prática de </a:t>
            </a:r>
            <a:r>
              <a:rPr lang="pt-BR" sz="1400" b="1" dirty="0" err="1"/>
              <a:t>DevOps</a:t>
            </a:r>
            <a:r>
              <a:rPr lang="pt-BR" sz="1400" dirty="0"/>
              <a:t> que permite gerenciar e provisionar recursos de infraestrutura (como servidores, redes, armazenamento) usando código e scripts, em vez de configuração manual ou ferramentas de gerenciamento tradicionais.</a:t>
            </a:r>
          </a:p>
          <a:p>
            <a:endParaRPr lang="pt-BR" sz="1400" dirty="0"/>
          </a:p>
          <a:p>
            <a:r>
              <a:rPr lang="pt-BR" sz="1400" dirty="0"/>
              <a:t>Em resumo, </a:t>
            </a:r>
            <a:r>
              <a:rPr lang="pt-BR" sz="1400" dirty="0" err="1"/>
              <a:t>IaC</a:t>
            </a:r>
            <a:r>
              <a:rPr lang="pt-BR" sz="1400" dirty="0"/>
              <a:t> permite que a infraestrutura seja tratada da mesma forma que o código de um aplicativo, proporcionando maior controle, automação e consistência no gerenciamento dos recursos</a:t>
            </a:r>
          </a:p>
        </p:txBody>
      </p:sp>
      <p:pic>
        <p:nvPicPr>
          <p:cNvPr id="18434" name="Picture 2" descr="Top 10 Infrastructure as a Code or IaC Tools - Cloudwithease">
            <a:extLst>
              <a:ext uri="{FF2B5EF4-FFF2-40B4-BE49-F238E27FC236}">
                <a16:creationId xmlns:a16="http://schemas.microsoft.com/office/drawing/2014/main" id="{13A95A0E-7DF7-EFC5-7D67-61D1A54A31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2518" y="2653602"/>
            <a:ext cx="6371346" cy="3623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07675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36B233-FE43-E73E-35AA-4CDF1CD1DF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FE16C060-89E3-A615-3FD8-CF0C947CAD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7A9EA-992D-466B-AFF2-8B3A11631612}" type="slidenum">
              <a:rPr lang="es-CL" smtClean="0"/>
              <a:t>33</a:t>
            </a:fld>
            <a:endParaRPr lang="es-CL"/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0186C296-8AF6-13E9-51DC-0A89CD984B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2056" y="819945"/>
            <a:ext cx="7535206" cy="706964"/>
          </a:xfrm>
        </p:spPr>
        <p:txBody>
          <a:bodyPr/>
          <a:lstStyle/>
          <a:p>
            <a:r>
              <a:rPr lang="pt-BR" sz="2800" dirty="0">
                <a:latin typeface="Segoe UI" panose="020B0502040204020203" pitchFamily="34" charset="0"/>
                <a:cs typeface="Segoe UI" panose="020B0502040204020203" pitchFamily="34" charset="0"/>
              </a:rPr>
              <a:t>Implementar </a:t>
            </a:r>
            <a:r>
              <a:rPr lang="pt-BR" sz="28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Infrastructure</a:t>
            </a:r>
            <a:r>
              <a:rPr lang="pt-BR" sz="2800" b="1" dirty="0">
                <a:latin typeface="Segoe UI" panose="020B0502040204020203" pitchFamily="34" charset="0"/>
                <a:cs typeface="Segoe UI" panose="020B0502040204020203" pitchFamily="34" charset="0"/>
              </a:rPr>
              <a:t> as </a:t>
            </a:r>
            <a:r>
              <a:rPr lang="pt-BR" sz="28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Code</a:t>
            </a:r>
            <a:r>
              <a:rPr lang="pt-BR" sz="2800" b="1" dirty="0">
                <a:latin typeface="Segoe UI" panose="020B0502040204020203" pitchFamily="34" charset="0"/>
                <a:cs typeface="Segoe UI" panose="020B0502040204020203" pitchFamily="34" charset="0"/>
              </a:rPr>
              <a:t> (</a:t>
            </a:r>
            <a:r>
              <a:rPr lang="pt-BR" sz="28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IaC</a:t>
            </a:r>
            <a:r>
              <a:rPr lang="pt-BR" sz="2800" b="1" dirty="0"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  <a:endParaRPr lang="pt-BR" sz="2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Título 1">
            <a:extLst>
              <a:ext uri="{FF2B5EF4-FFF2-40B4-BE49-F238E27FC236}">
                <a16:creationId xmlns:a16="http://schemas.microsoft.com/office/drawing/2014/main" id="{50818B46-01CE-B9E7-AD3C-8C8550B76232}"/>
              </a:ext>
            </a:extLst>
          </p:cNvPr>
          <p:cNvSpPr txBox="1">
            <a:spLocks/>
          </p:cNvSpPr>
          <p:nvPr/>
        </p:nvSpPr>
        <p:spPr bwMode="gray">
          <a:xfrm>
            <a:off x="556812" y="877415"/>
            <a:ext cx="2192364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t-BR" sz="1600" b="1" dirty="0"/>
              <a:t>5. INFRAESTRUTURA E MONITORAMENTO</a:t>
            </a:r>
            <a:endParaRPr lang="pt-BR" sz="2400" dirty="0"/>
          </a:p>
        </p:txBody>
      </p:sp>
      <p:pic>
        <p:nvPicPr>
          <p:cNvPr id="1026" name="Picture 2" descr="Terraform - Infra as Code">
            <a:extLst>
              <a:ext uri="{FF2B5EF4-FFF2-40B4-BE49-F238E27FC236}">
                <a16:creationId xmlns:a16="http://schemas.microsoft.com/office/drawing/2014/main" id="{946AF97B-BBC5-28D1-8F6C-C3629EEFC1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2585" y="4624938"/>
            <a:ext cx="3654086" cy="198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Terraform: Gerenciamento de Infraestrutura como Código com Exemplos Práticos">
            <a:extLst>
              <a:ext uri="{FF2B5EF4-FFF2-40B4-BE49-F238E27FC236}">
                <a16:creationId xmlns:a16="http://schemas.microsoft.com/office/drawing/2014/main" id="{09CF6138-A9C1-D7C9-7D78-702B69CD5F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2585" y="2303539"/>
            <a:ext cx="3539455" cy="2071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Microsoft Azure - How To Deploy VM in Azure using Terraform? - GeeksforGeeks">
            <a:extLst>
              <a:ext uri="{FF2B5EF4-FFF2-40B4-BE49-F238E27FC236}">
                <a16:creationId xmlns:a16="http://schemas.microsoft.com/office/drawing/2014/main" id="{C418991C-7A48-5A1D-B675-F8891A4404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088" y="2338938"/>
            <a:ext cx="5941484" cy="426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63907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392F9A-6EB4-359D-283D-53C5A97834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26FAB7F-BD34-99DE-68A7-BE7715C7CF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7A9EA-992D-466B-AFF2-8B3A11631612}" type="slidenum">
              <a:rPr lang="es-CL" smtClean="0"/>
              <a:t>34</a:t>
            </a:fld>
            <a:endParaRPr lang="es-CL"/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C7F748F6-DD88-D2AD-943D-37B307C61C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2056" y="819945"/>
            <a:ext cx="7535206" cy="706964"/>
          </a:xfrm>
        </p:spPr>
        <p:txBody>
          <a:bodyPr/>
          <a:lstStyle/>
          <a:p>
            <a:r>
              <a:rPr lang="pt-BR" sz="2800" dirty="0">
                <a:latin typeface="Segoe UI" panose="020B0502040204020203" pitchFamily="34" charset="0"/>
                <a:cs typeface="Segoe UI" panose="020B0502040204020203" pitchFamily="34" charset="0"/>
              </a:rPr>
              <a:t>Implementar </a:t>
            </a:r>
            <a:r>
              <a:rPr lang="pt-BR" sz="28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Infrastructure</a:t>
            </a:r>
            <a:r>
              <a:rPr lang="pt-BR" sz="2800" b="1" dirty="0">
                <a:latin typeface="Segoe UI" panose="020B0502040204020203" pitchFamily="34" charset="0"/>
                <a:cs typeface="Segoe UI" panose="020B0502040204020203" pitchFamily="34" charset="0"/>
              </a:rPr>
              <a:t> as </a:t>
            </a:r>
            <a:r>
              <a:rPr lang="pt-BR" sz="28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Code</a:t>
            </a:r>
            <a:r>
              <a:rPr lang="pt-BR" sz="2800" b="1" dirty="0">
                <a:latin typeface="Segoe UI" panose="020B0502040204020203" pitchFamily="34" charset="0"/>
                <a:cs typeface="Segoe UI" panose="020B0502040204020203" pitchFamily="34" charset="0"/>
              </a:rPr>
              <a:t> (</a:t>
            </a:r>
            <a:r>
              <a:rPr lang="pt-BR" sz="28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IaC</a:t>
            </a:r>
            <a:r>
              <a:rPr lang="pt-BR" sz="2800" b="1" dirty="0"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  <a:endParaRPr lang="pt-BR" sz="2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Título 1">
            <a:extLst>
              <a:ext uri="{FF2B5EF4-FFF2-40B4-BE49-F238E27FC236}">
                <a16:creationId xmlns:a16="http://schemas.microsoft.com/office/drawing/2014/main" id="{71E99D8E-E226-C3CF-7D0A-4EFA5C0AD1DC}"/>
              </a:ext>
            </a:extLst>
          </p:cNvPr>
          <p:cNvSpPr txBox="1">
            <a:spLocks/>
          </p:cNvSpPr>
          <p:nvPr/>
        </p:nvSpPr>
        <p:spPr bwMode="gray">
          <a:xfrm>
            <a:off x="556812" y="877415"/>
            <a:ext cx="2192364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t-BR" sz="1600" b="1" dirty="0"/>
              <a:t>5. INFRAESTRUTURA E MONITORAMENTO</a:t>
            </a:r>
            <a:endParaRPr lang="pt-BR" sz="2400" dirty="0"/>
          </a:p>
        </p:txBody>
      </p:sp>
      <p:pic>
        <p:nvPicPr>
          <p:cNvPr id="2050" name="Picture 2" descr="Automating Infrastructure as Code with Terraform and GitHub Actions in AWS  | by Siddharth Satpute | Medium">
            <a:extLst>
              <a:ext uri="{FF2B5EF4-FFF2-40B4-BE49-F238E27FC236}">
                <a16:creationId xmlns:a16="http://schemas.microsoft.com/office/drawing/2014/main" id="{2846D061-607D-AE65-CDA9-8D95ED6D38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247" y="2556933"/>
            <a:ext cx="4834031" cy="248814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Terraform on GCP : Google Cloud Tutorial">
            <a:extLst>
              <a:ext uri="{FF2B5EF4-FFF2-40B4-BE49-F238E27FC236}">
                <a16:creationId xmlns:a16="http://schemas.microsoft.com/office/drawing/2014/main" id="{8D6DAE3D-AD63-EBB9-93B9-63E512770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2556934"/>
            <a:ext cx="5598866" cy="248814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77973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5E2A00-120A-ED71-373C-0E5A7309EA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BC9A65C-BE95-1840-7F22-14637392E8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7A9EA-992D-466B-AFF2-8B3A11631612}" type="slidenum">
              <a:rPr lang="es-CL" smtClean="0"/>
              <a:t>35</a:t>
            </a:fld>
            <a:endParaRPr lang="es-CL"/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3CBCDCC4-1B80-8188-D14D-4E23912A85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2056" y="819945"/>
            <a:ext cx="7535206" cy="706964"/>
          </a:xfrm>
        </p:spPr>
        <p:txBody>
          <a:bodyPr/>
          <a:lstStyle/>
          <a:p>
            <a:r>
              <a:rPr lang="pt-BR" sz="2800" dirty="0">
                <a:latin typeface="Segoe UI" panose="020B0502040204020203" pitchFamily="34" charset="0"/>
                <a:cs typeface="Segoe UI" panose="020B0502040204020203" pitchFamily="34" charset="0"/>
              </a:rPr>
              <a:t>Implementar </a:t>
            </a:r>
            <a:r>
              <a:rPr lang="pt-BR" sz="28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Infrastructure</a:t>
            </a:r>
            <a:r>
              <a:rPr lang="pt-BR" sz="2800" b="1" dirty="0">
                <a:latin typeface="Segoe UI" panose="020B0502040204020203" pitchFamily="34" charset="0"/>
                <a:cs typeface="Segoe UI" panose="020B0502040204020203" pitchFamily="34" charset="0"/>
              </a:rPr>
              <a:t> as </a:t>
            </a:r>
            <a:r>
              <a:rPr lang="pt-BR" sz="28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Code</a:t>
            </a:r>
            <a:r>
              <a:rPr lang="pt-BR" sz="2800" b="1" dirty="0">
                <a:latin typeface="Segoe UI" panose="020B0502040204020203" pitchFamily="34" charset="0"/>
                <a:cs typeface="Segoe UI" panose="020B0502040204020203" pitchFamily="34" charset="0"/>
              </a:rPr>
              <a:t> (</a:t>
            </a:r>
            <a:r>
              <a:rPr lang="pt-BR" sz="28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IaC</a:t>
            </a:r>
            <a:r>
              <a:rPr lang="pt-BR" sz="2800" b="1" dirty="0"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  <a:endParaRPr lang="pt-BR" sz="2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Título 1">
            <a:extLst>
              <a:ext uri="{FF2B5EF4-FFF2-40B4-BE49-F238E27FC236}">
                <a16:creationId xmlns:a16="http://schemas.microsoft.com/office/drawing/2014/main" id="{538A92B9-7143-9E6B-585C-AC76CEE15EE0}"/>
              </a:ext>
            </a:extLst>
          </p:cNvPr>
          <p:cNvSpPr txBox="1">
            <a:spLocks/>
          </p:cNvSpPr>
          <p:nvPr/>
        </p:nvSpPr>
        <p:spPr bwMode="gray">
          <a:xfrm>
            <a:off x="556812" y="877415"/>
            <a:ext cx="2192364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t-BR" sz="1600" b="1" dirty="0"/>
              <a:t>5. INFRAESTRUTURA E MONITORAMENTO</a:t>
            </a:r>
            <a:endParaRPr lang="pt-BR" sz="2400" dirty="0"/>
          </a:p>
        </p:txBody>
      </p:sp>
      <p:pic>
        <p:nvPicPr>
          <p:cNvPr id="3" name="Imagem 2" descr="Interface gráfica do usuário, Texto&#10;&#10;Descrição gerada automaticamente">
            <a:extLst>
              <a:ext uri="{FF2B5EF4-FFF2-40B4-BE49-F238E27FC236}">
                <a16:creationId xmlns:a16="http://schemas.microsoft.com/office/drawing/2014/main" id="{58F31B49-47DA-91CF-F055-3708BAE6E6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2682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60012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D1A799-DC21-285B-ECF5-ED3F7AEC8D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6D600946-983D-9B68-8A0F-EFCF78FAB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7A9EA-992D-466B-AFF2-8B3A11631612}" type="slidenum">
              <a:rPr lang="es-CL" smtClean="0"/>
              <a:t>36</a:t>
            </a:fld>
            <a:endParaRPr lang="es-CL"/>
          </a:p>
        </p:txBody>
      </p:sp>
      <p:sp>
        <p:nvSpPr>
          <p:cNvPr id="5" name="Hexágono 4">
            <a:extLst>
              <a:ext uri="{FF2B5EF4-FFF2-40B4-BE49-F238E27FC236}">
                <a16:creationId xmlns:a16="http://schemas.microsoft.com/office/drawing/2014/main" id="{DD05CCAE-6611-4AF8-DBBB-60B5576E7E60}"/>
              </a:ext>
            </a:extLst>
          </p:cNvPr>
          <p:cNvSpPr/>
          <p:nvPr/>
        </p:nvSpPr>
        <p:spPr>
          <a:xfrm>
            <a:off x="183882" y="2423532"/>
            <a:ext cx="2373464" cy="2101580"/>
          </a:xfrm>
          <a:prstGeom prst="hexagon">
            <a:avLst/>
          </a:prstGeom>
          <a:ln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b="1" cap="all" dirty="0"/>
              <a:t>Automatização</a:t>
            </a:r>
            <a:endParaRPr lang="pt-BR" sz="700" b="1" cap="all" dirty="0"/>
          </a:p>
          <a:p>
            <a:pPr algn="ctr"/>
            <a:r>
              <a:rPr lang="pt-BR" sz="700" dirty="0"/>
              <a:t>Desenvolvedores podem rapidamente provisionar e configurar infraestrutura sem intervenção manual, economizando tempo e esforço em tarefas repetitivas.</a:t>
            </a:r>
          </a:p>
          <a:p>
            <a:pPr algn="ctr"/>
            <a:r>
              <a:rPr lang="pt-BR" sz="700" dirty="0"/>
              <a:t>Redução de erros humanos, como configurações inconsistentes ou esquecidas, é minimizada</a:t>
            </a:r>
            <a:endParaRPr lang="pt-BR" sz="1000" dirty="0"/>
          </a:p>
        </p:txBody>
      </p:sp>
      <p:sp>
        <p:nvSpPr>
          <p:cNvPr id="6" name="Hexágono 5">
            <a:extLst>
              <a:ext uri="{FF2B5EF4-FFF2-40B4-BE49-F238E27FC236}">
                <a16:creationId xmlns:a16="http://schemas.microsoft.com/office/drawing/2014/main" id="{ECD6614A-4596-66FE-19B8-547868393188}"/>
              </a:ext>
            </a:extLst>
          </p:cNvPr>
          <p:cNvSpPr/>
          <p:nvPr/>
        </p:nvSpPr>
        <p:spPr>
          <a:xfrm>
            <a:off x="4155820" y="2476704"/>
            <a:ext cx="2372400" cy="2102400"/>
          </a:xfrm>
          <a:prstGeom prst="hexagon">
            <a:avLst/>
          </a:prstGeom>
          <a:ln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b="1" cap="all" dirty="0"/>
              <a:t>Consistência entre Ambientes</a:t>
            </a:r>
          </a:p>
          <a:p>
            <a:pPr algn="ctr"/>
            <a:r>
              <a:rPr lang="pt-BR" sz="800" cap="all" dirty="0"/>
              <a:t>Elimina o Problema de "Funciona na Minha Máquina" </a:t>
            </a:r>
            <a:r>
              <a:rPr lang="pt-BR" sz="800" dirty="0"/>
              <a:t>Desenvolvedores podem criar e testar a infraestrutura de maneira idêntica em diferentes ambientes (desenvolvimento, teste, produção), garantindo que o que funciona localmente também funcione em produção.</a:t>
            </a:r>
            <a:endParaRPr lang="pt-BR" sz="500" b="1" dirty="0"/>
          </a:p>
        </p:txBody>
      </p:sp>
      <p:sp>
        <p:nvSpPr>
          <p:cNvPr id="8" name="Hexágono 7">
            <a:extLst>
              <a:ext uri="{FF2B5EF4-FFF2-40B4-BE49-F238E27FC236}">
                <a16:creationId xmlns:a16="http://schemas.microsoft.com/office/drawing/2014/main" id="{24B8C2EB-53BD-373F-5BA5-2E8F667DBD07}"/>
              </a:ext>
            </a:extLst>
          </p:cNvPr>
          <p:cNvSpPr/>
          <p:nvPr/>
        </p:nvSpPr>
        <p:spPr>
          <a:xfrm>
            <a:off x="6146114" y="4615950"/>
            <a:ext cx="2372400" cy="2102400"/>
          </a:xfrm>
          <a:prstGeom prst="hexagon">
            <a:avLst/>
          </a:prstGeom>
          <a:ln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b="1" cap="all" dirty="0"/>
              <a:t>Colaboração e Flexibilidade</a:t>
            </a:r>
          </a:p>
          <a:p>
            <a:pPr algn="ctr"/>
            <a:r>
              <a:rPr lang="pt-BR" sz="800" dirty="0"/>
              <a:t>É mais fácil para os desenvolvedores colaborar, pois todos podem acessar, revisar e modificar o código de infraestrutura. </a:t>
            </a:r>
            <a:r>
              <a:rPr lang="pt-BR" sz="800" dirty="0" err="1"/>
              <a:t>IaC</a:t>
            </a:r>
            <a:r>
              <a:rPr lang="pt-BR" sz="800" dirty="0"/>
              <a:t> facilita o uso de práticas ágeis e </a:t>
            </a:r>
            <a:r>
              <a:rPr lang="pt-BR" sz="800" dirty="0" err="1"/>
              <a:t>DevOps</a:t>
            </a:r>
            <a:r>
              <a:rPr lang="pt-BR" sz="800" dirty="0"/>
              <a:t>, proporcionando maior colaboração entre equipes de desenvolvimento e operações</a:t>
            </a: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776F2756-AC81-E38C-A6AB-B29F9812CD58}"/>
              </a:ext>
            </a:extLst>
          </p:cNvPr>
          <p:cNvSpPr/>
          <p:nvPr/>
        </p:nvSpPr>
        <p:spPr>
          <a:xfrm>
            <a:off x="9759494" y="4615950"/>
            <a:ext cx="2372400" cy="2102400"/>
          </a:xfrm>
          <a:prstGeom prst="hexagon">
            <a:avLst/>
          </a:prstGeom>
          <a:ln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b="1" cap="all" dirty="0"/>
              <a:t>Documentação Automática</a:t>
            </a:r>
            <a:endParaRPr lang="pt-BR" sz="1200" cap="all" dirty="0"/>
          </a:p>
          <a:p>
            <a:pPr algn="ctr"/>
            <a:r>
              <a:rPr lang="pt-BR" sz="1000" dirty="0"/>
              <a:t>O próprio código serve como documentação da infraestrutura. Não é necessário escrever documentação separada sobre como a infraestrutura foi configurada, pois tudo está codificado</a:t>
            </a:r>
          </a:p>
        </p:txBody>
      </p:sp>
      <p:sp>
        <p:nvSpPr>
          <p:cNvPr id="10" name="Hexágono 9">
            <a:extLst>
              <a:ext uri="{FF2B5EF4-FFF2-40B4-BE49-F238E27FC236}">
                <a16:creationId xmlns:a16="http://schemas.microsoft.com/office/drawing/2014/main" id="{09ECD378-756F-9F22-2FAA-BEFED6330377}"/>
              </a:ext>
            </a:extLst>
          </p:cNvPr>
          <p:cNvSpPr/>
          <p:nvPr/>
        </p:nvSpPr>
        <p:spPr>
          <a:xfrm>
            <a:off x="8075421" y="2476703"/>
            <a:ext cx="2372400" cy="2102400"/>
          </a:xfrm>
          <a:prstGeom prst="hexagon">
            <a:avLst/>
          </a:prstGeom>
          <a:ln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cap="all" dirty="0"/>
              <a:t>Versionamento e Controle de Mudanças</a:t>
            </a:r>
          </a:p>
          <a:p>
            <a:pPr algn="ctr"/>
            <a:r>
              <a:rPr lang="pt-BR" sz="800" dirty="0"/>
              <a:t>Com </a:t>
            </a:r>
            <a:r>
              <a:rPr lang="pt-BR" sz="800" dirty="0" err="1"/>
              <a:t>IaC</a:t>
            </a:r>
            <a:r>
              <a:rPr lang="pt-BR" sz="800" dirty="0"/>
              <a:t>, as configurações de infraestrutura podem ser </a:t>
            </a:r>
            <a:r>
              <a:rPr lang="pt-BR" sz="800" dirty="0" err="1"/>
              <a:t>versionadas</a:t>
            </a:r>
            <a:r>
              <a:rPr lang="pt-BR" sz="800" dirty="0"/>
              <a:t> e auditadas, permitindo que os desenvolvedores acompanhem as mudanças ao longo do tempo.</a:t>
            </a:r>
          </a:p>
          <a:p>
            <a:pPr algn="ctr"/>
            <a:r>
              <a:rPr lang="pt-BR" sz="800" dirty="0" err="1"/>
              <a:t>Rollback</a:t>
            </a:r>
            <a:r>
              <a:rPr lang="pt-BR" sz="800" dirty="0"/>
              <a:t> Simples: Se um erro ocorre após uma alteração na infraestrutura, os desenvolvedores podem facilmente reverter</a:t>
            </a:r>
            <a:endParaRPr lang="pt-BR" sz="800" b="1" dirty="0"/>
          </a:p>
        </p:txBody>
      </p:sp>
      <p:sp>
        <p:nvSpPr>
          <p:cNvPr id="11" name="Hexágono 10">
            <a:extLst>
              <a:ext uri="{FF2B5EF4-FFF2-40B4-BE49-F238E27FC236}">
                <a16:creationId xmlns:a16="http://schemas.microsoft.com/office/drawing/2014/main" id="{99F9E7B2-4F91-82C1-E155-0F0540D28C7D}"/>
              </a:ext>
            </a:extLst>
          </p:cNvPr>
          <p:cNvSpPr/>
          <p:nvPr/>
        </p:nvSpPr>
        <p:spPr>
          <a:xfrm>
            <a:off x="2077120" y="4615949"/>
            <a:ext cx="2372400" cy="2102400"/>
          </a:xfrm>
          <a:prstGeom prst="hexagon">
            <a:avLst/>
          </a:prstGeom>
          <a:ln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b="1" cap="all" dirty="0"/>
              <a:t>Escalabilidade e Agilidade</a:t>
            </a:r>
          </a:p>
          <a:p>
            <a:pPr algn="ctr"/>
            <a:r>
              <a:rPr lang="pt-BR" sz="900" dirty="0"/>
              <a:t> </a:t>
            </a:r>
            <a:r>
              <a:rPr lang="pt-BR" sz="900" dirty="0" err="1"/>
              <a:t>IaC</a:t>
            </a:r>
            <a:r>
              <a:rPr lang="pt-BR" sz="900" dirty="0"/>
              <a:t> permite que os desenvolvedores criem e escalem recursos de infraestrutura de maneira dinâmica, de acordo com as necessidades do projeto. Com isso, eles podem se concentrar mais no desenvolvimento de funcionalidades</a:t>
            </a:r>
            <a:endParaRPr lang="pt-BR" sz="900" b="1" dirty="0"/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0A8E0927-1E4F-E5EF-2189-99379AB50F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2056" y="819945"/>
            <a:ext cx="7535206" cy="706964"/>
          </a:xfrm>
        </p:spPr>
        <p:txBody>
          <a:bodyPr/>
          <a:lstStyle/>
          <a:p>
            <a:r>
              <a:rPr lang="pt-BR" sz="2800" dirty="0">
                <a:latin typeface="Segoe UI" panose="020B0502040204020203" pitchFamily="34" charset="0"/>
                <a:cs typeface="Segoe UI" panose="020B0502040204020203" pitchFamily="34" charset="0"/>
              </a:rPr>
              <a:t>Implementar </a:t>
            </a:r>
            <a:r>
              <a:rPr lang="pt-BR" sz="28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Infrastructure</a:t>
            </a:r>
            <a:r>
              <a:rPr lang="pt-BR" sz="2800" b="1" dirty="0">
                <a:latin typeface="Segoe UI" panose="020B0502040204020203" pitchFamily="34" charset="0"/>
                <a:cs typeface="Segoe UI" panose="020B0502040204020203" pitchFamily="34" charset="0"/>
              </a:rPr>
              <a:t> as </a:t>
            </a:r>
            <a:r>
              <a:rPr lang="pt-BR" sz="28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Code</a:t>
            </a:r>
            <a:r>
              <a:rPr lang="pt-BR" sz="2800" b="1" dirty="0">
                <a:latin typeface="Segoe UI" panose="020B0502040204020203" pitchFamily="34" charset="0"/>
                <a:cs typeface="Segoe UI" panose="020B0502040204020203" pitchFamily="34" charset="0"/>
              </a:rPr>
              <a:t> (</a:t>
            </a:r>
            <a:r>
              <a:rPr lang="pt-BR" sz="28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IaC</a:t>
            </a:r>
            <a:r>
              <a:rPr lang="pt-BR" sz="2800" b="1" dirty="0"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  <a:endParaRPr lang="pt-BR" sz="2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Título 1">
            <a:extLst>
              <a:ext uri="{FF2B5EF4-FFF2-40B4-BE49-F238E27FC236}">
                <a16:creationId xmlns:a16="http://schemas.microsoft.com/office/drawing/2014/main" id="{3A815D71-EA30-1E23-C9A0-F4D9D0EAD50C}"/>
              </a:ext>
            </a:extLst>
          </p:cNvPr>
          <p:cNvSpPr txBox="1">
            <a:spLocks/>
          </p:cNvSpPr>
          <p:nvPr/>
        </p:nvSpPr>
        <p:spPr bwMode="gray">
          <a:xfrm>
            <a:off x="556812" y="877415"/>
            <a:ext cx="2372400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t-BR" sz="1600" b="1" dirty="0"/>
              <a:t>5. INFRAESTRUTURA E MONITORAMENTO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214214213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D96116-73A0-0FCB-E99B-634B7FB1E6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387071-C80A-55DF-F314-12FE368230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9197586" cy="706964"/>
          </a:xfrm>
        </p:spPr>
        <p:txBody>
          <a:bodyPr>
            <a:noAutofit/>
          </a:bodyPr>
          <a:lstStyle/>
          <a:p>
            <a:pPr algn="ctr"/>
            <a:r>
              <a:rPr lang="pt-BR" b="1" dirty="0"/>
              <a:t>5</a:t>
            </a:r>
            <a:r>
              <a:rPr lang="pt-BR" sz="3600" b="1" dirty="0"/>
              <a:t>. INFRAESTRUTURA E MONITORAMENTO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94438685-0165-4E5A-D5FF-E588AC53C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F687A9EA-992D-466B-AFF2-8B3A11631612}" type="slidenum">
              <a:rPr lang="es-CL" smtClean="0"/>
              <a:t>37</a:t>
            </a:fld>
            <a:endParaRPr lang="es-CL"/>
          </a:p>
        </p:txBody>
      </p:sp>
      <p:sp>
        <p:nvSpPr>
          <p:cNvPr id="9" name="Caixa de texto 37" descr="Número 2">
            <a:extLst>
              <a:ext uri="{FF2B5EF4-FFF2-40B4-BE49-F238E27FC236}">
                <a16:creationId xmlns:a16="http://schemas.microsoft.com/office/drawing/2014/main" id="{936E21DB-9BCD-EB2F-F618-B0C7A3A4C3D1}"/>
              </a:ext>
            </a:extLst>
          </p:cNvPr>
          <p:cNvSpPr txBox="1">
            <a:spLocks noChangeAspect="1"/>
          </p:cNvSpPr>
          <p:nvPr/>
        </p:nvSpPr>
        <p:spPr bwMode="blackWhite">
          <a:xfrm>
            <a:off x="488894" y="2234583"/>
            <a:ext cx="493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</a:lstStyle>
          <a:p>
            <a:pPr algn="ctr" rtl="0"/>
            <a:r>
              <a:rPr lang="pt-BR">
                <a:solidFill>
                  <a:schemeClr val="bg1"/>
                </a:solidFill>
                <a:cs typeface="Segoe UI Semibold" panose="020B0702040204020203" pitchFamily="34" charset="0"/>
              </a:rPr>
              <a:t>2</a:t>
            </a:r>
          </a:p>
        </p:txBody>
      </p:sp>
      <p:sp>
        <p:nvSpPr>
          <p:cNvPr id="17" name="Oval 36" descr="Círculo pequeno">
            <a:extLst>
              <a:ext uri="{FF2B5EF4-FFF2-40B4-BE49-F238E27FC236}">
                <a16:creationId xmlns:a16="http://schemas.microsoft.com/office/drawing/2014/main" id="{E4D06106-303E-4835-DF21-028BE44BF842}"/>
              </a:ext>
            </a:extLst>
          </p:cNvPr>
          <p:cNvSpPr>
            <a:spLocks noChangeAspect="1"/>
          </p:cNvSpPr>
          <p:nvPr/>
        </p:nvSpPr>
        <p:spPr bwMode="blackWhite">
          <a:xfrm>
            <a:off x="382150" y="2620373"/>
            <a:ext cx="409838" cy="4098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</a:lstStyle>
          <a:p>
            <a:pPr algn="ctr" rtl="0"/>
            <a:r>
              <a:rPr lang="pt-BR" dirty="0"/>
              <a:t>1</a:t>
            </a:r>
          </a:p>
        </p:txBody>
      </p:sp>
      <p:sp>
        <p:nvSpPr>
          <p:cNvPr id="18" name="Oval 36" descr="Círculo pequeno">
            <a:extLst>
              <a:ext uri="{FF2B5EF4-FFF2-40B4-BE49-F238E27FC236}">
                <a16:creationId xmlns:a16="http://schemas.microsoft.com/office/drawing/2014/main" id="{840911B4-A69D-CECA-76F7-2562C09805F8}"/>
              </a:ext>
            </a:extLst>
          </p:cNvPr>
          <p:cNvSpPr>
            <a:spLocks noChangeAspect="1"/>
          </p:cNvSpPr>
          <p:nvPr/>
        </p:nvSpPr>
        <p:spPr bwMode="blackWhite">
          <a:xfrm>
            <a:off x="393040" y="4543976"/>
            <a:ext cx="409838" cy="4098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</a:lstStyle>
          <a:p>
            <a:pPr algn="ctr" rtl="0"/>
            <a:r>
              <a:rPr lang="pt-BR" dirty="0"/>
              <a:t>2</a:t>
            </a:r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FB897C50-74CA-D783-7F9A-D02569537467}"/>
              </a:ext>
            </a:extLst>
          </p:cNvPr>
          <p:cNvSpPr txBox="1"/>
          <p:nvPr/>
        </p:nvSpPr>
        <p:spPr>
          <a:xfrm>
            <a:off x="814294" y="2620373"/>
            <a:ext cx="487029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err="1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Conﬁgurar</a:t>
            </a:r>
            <a:r>
              <a:rPr lang="pt-BR" sz="2400" dirty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sz="2400" b="1" dirty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ambiente de monitoramento </a:t>
            </a:r>
            <a:r>
              <a:rPr lang="pt-BR" sz="2400" dirty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dashboard (</a:t>
            </a:r>
            <a:r>
              <a:rPr lang="pt-BR" sz="2400" dirty="0" err="1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Prometheus</a:t>
            </a:r>
            <a:r>
              <a:rPr lang="pt-BR" sz="2400" dirty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pt-BR" sz="2400" dirty="0" err="1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Grafana</a:t>
            </a:r>
            <a:r>
              <a:rPr lang="pt-BR" sz="2400" b="1" dirty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</a:p>
          <a:p>
            <a:endParaRPr lang="pt-BR" sz="2400" b="1" dirty="0">
              <a:solidFill>
                <a:schemeClr val="bg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pt-BR" sz="2400" b="1" dirty="0">
              <a:solidFill>
                <a:schemeClr val="bg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pt-BR" sz="2400" dirty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Implementar </a:t>
            </a:r>
            <a:r>
              <a:rPr lang="pt-BR" sz="2400" b="1" dirty="0" err="1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Infrastructure</a:t>
            </a:r>
            <a:r>
              <a:rPr lang="pt-BR" sz="2400" b="1" dirty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as </a:t>
            </a:r>
            <a:r>
              <a:rPr lang="pt-BR" sz="2400" b="1" dirty="0" err="1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Code</a:t>
            </a:r>
            <a:r>
              <a:rPr lang="pt-BR" sz="2400" b="1" dirty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(</a:t>
            </a:r>
            <a:r>
              <a:rPr lang="pt-BR" sz="2400" b="1" dirty="0" err="1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IaC</a:t>
            </a:r>
            <a:r>
              <a:rPr lang="pt-BR" sz="2400" b="1" dirty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  <a:endParaRPr lang="pt-BR" sz="2400" dirty="0">
              <a:solidFill>
                <a:schemeClr val="bg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Oval 36" descr="Círculo pequeno">
            <a:extLst>
              <a:ext uri="{FF2B5EF4-FFF2-40B4-BE49-F238E27FC236}">
                <a16:creationId xmlns:a16="http://schemas.microsoft.com/office/drawing/2014/main" id="{99A43E82-9366-7AB7-75B1-FB39B8D042AB}"/>
              </a:ext>
            </a:extLst>
          </p:cNvPr>
          <p:cNvSpPr>
            <a:spLocks noChangeAspect="1"/>
          </p:cNvSpPr>
          <p:nvPr/>
        </p:nvSpPr>
        <p:spPr bwMode="blackWhite">
          <a:xfrm>
            <a:off x="6330334" y="2620373"/>
            <a:ext cx="409838" cy="4098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</a:lstStyle>
          <a:p>
            <a:pPr algn="ctr" rtl="0"/>
            <a:r>
              <a:rPr lang="pt-BR" dirty="0"/>
              <a:t>3</a:t>
            </a:r>
          </a:p>
        </p:txBody>
      </p:sp>
      <p:sp>
        <p:nvSpPr>
          <p:cNvPr id="15" name="Oval 36" descr="Círculo pequeno">
            <a:extLst>
              <a:ext uri="{FF2B5EF4-FFF2-40B4-BE49-F238E27FC236}">
                <a16:creationId xmlns:a16="http://schemas.microsoft.com/office/drawing/2014/main" id="{D631D397-F358-D923-2A3C-7DFB50994053}"/>
              </a:ext>
            </a:extLst>
          </p:cNvPr>
          <p:cNvSpPr>
            <a:spLocks noChangeAspect="1"/>
          </p:cNvSpPr>
          <p:nvPr/>
        </p:nvSpPr>
        <p:spPr bwMode="blackWhite">
          <a:xfrm>
            <a:off x="6341224" y="4543976"/>
            <a:ext cx="409838" cy="4098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</a:lstStyle>
          <a:p>
            <a:pPr algn="ctr" rtl="0"/>
            <a:r>
              <a:rPr lang="pt-BR" dirty="0"/>
              <a:t>4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B90ADABF-EAFC-60DE-522A-6A83656B7CB5}"/>
              </a:ext>
            </a:extLst>
          </p:cNvPr>
          <p:cNvSpPr txBox="1"/>
          <p:nvPr/>
        </p:nvSpPr>
        <p:spPr>
          <a:xfrm>
            <a:off x="6762478" y="2620373"/>
            <a:ext cx="487029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Criar </a:t>
            </a:r>
            <a:r>
              <a:rPr lang="pt-BR" sz="2400" b="1" dirty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alertas automáticos </a:t>
            </a:r>
            <a:r>
              <a:rPr lang="pt-BR" sz="2400" dirty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para incidentes críticos</a:t>
            </a:r>
            <a:endParaRPr lang="pt-BR" sz="2400" b="1" dirty="0">
              <a:solidFill>
                <a:schemeClr val="bg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pt-BR" sz="2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pt-BR" sz="2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pt-BR" sz="2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pt-BR" sz="2400" dirty="0">
                <a:latin typeface="Segoe UI" panose="020B0502040204020203" pitchFamily="34" charset="0"/>
                <a:cs typeface="Segoe UI" panose="020B0502040204020203" pitchFamily="34" charset="0"/>
              </a:rPr>
              <a:t>Padronizar ambiente para </a:t>
            </a:r>
            <a:r>
              <a:rPr lang="pt-BR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desenvolvimento, homologação e produção</a:t>
            </a:r>
            <a:endParaRPr lang="pt-BR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742988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11EECA-B3ED-B522-8FE3-95CFC8BBB7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BF4DC1DE-7703-8694-96DA-A7343CC4FB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7A9EA-992D-466B-AFF2-8B3A11631612}" type="slidenum">
              <a:rPr lang="es-CL" smtClean="0"/>
              <a:t>38</a:t>
            </a:fld>
            <a:endParaRPr lang="es-CL"/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F7FEAB50-191E-F66A-3D2D-7C4096D96F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2056" y="819945"/>
            <a:ext cx="7535206" cy="706964"/>
          </a:xfrm>
        </p:spPr>
        <p:txBody>
          <a:bodyPr/>
          <a:lstStyle/>
          <a:p>
            <a:r>
              <a:rPr lang="pt-BR" sz="2400" dirty="0">
                <a:latin typeface="Segoe UI" panose="020B0502040204020203" pitchFamily="34" charset="0"/>
                <a:cs typeface="Segoe UI" panose="020B0502040204020203" pitchFamily="34" charset="0"/>
              </a:rPr>
              <a:t>Padronizar ambiente para </a:t>
            </a:r>
            <a:r>
              <a:rPr lang="pt-BR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desenvolvimento, homologação e produção</a:t>
            </a:r>
            <a:endParaRPr lang="pt-BR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Título 1">
            <a:extLst>
              <a:ext uri="{FF2B5EF4-FFF2-40B4-BE49-F238E27FC236}">
                <a16:creationId xmlns:a16="http://schemas.microsoft.com/office/drawing/2014/main" id="{8A9A5319-C977-85CF-14F3-9FBD5ABC8C6B}"/>
              </a:ext>
            </a:extLst>
          </p:cNvPr>
          <p:cNvSpPr txBox="1">
            <a:spLocks/>
          </p:cNvSpPr>
          <p:nvPr/>
        </p:nvSpPr>
        <p:spPr bwMode="gray">
          <a:xfrm>
            <a:off x="556812" y="877415"/>
            <a:ext cx="2210294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t-BR" sz="1600" b="1" dirty="0"/>
              <a:t>5. INFRAESTRUTURA E MONITORAMENTO</a:t>
            </a:r>
            <a:endParaRPr lang="pt-BR" sz="2400" dirty="0"/>
          </a:p>
        </p:txBody>
      </p:sp>
      <p:pic>
        <p:nvPicPr>
          <p:cNvPr id="3" name="Imagem 2" descr="Diagrama&#10;&#10;Descrição gerada automaticamente">
            <a:extLst>
              <a:ext uri="{FF2B5EF4-FFF2-40B4-BE49-F238E27FC236}">
                <a16:creationId xmlns:a16="http://schemas.microsoft.com/office/drawing/2014/main" id="{CE2BB6A4-A2B5-9F89-3698-5C04C4F7A2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8807" y="2399603"/>
            <a:ext cx="7645852" cy="409433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7A035D7B-58C3-51D4-6A27-E3442AD22ADF}"/>
              </a:ext>
            </a:extLst>
          </p:cNvPr>
          <p:cNvSpPr txBox="1"/>
          <p:nvPr/>
        </p:nvSpPr>
        <p:spPr>
          <a:xfrm>
            <a:off x="274942" y="3047999"/>
            <a:ext cx="384386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latin typeface="Segoe UI" panose="020B0502040204020203" pitchFamily="34" charset="0"/>
                <a:cs typeface="Segoe UI" panose="020B0502040204020203" pitchFamily="34" charset="0"/>
              </a:rPr>
              <a:t>1 Projeto</a:t>
            </a:r>
          </a:p>
          <a:p>
            <a:r>
              <a:rPr lang="pt-BR" sz="2800" b="1" dirty="0">
                <a:latin typeface="Segoe UI" panose="020B0502040204020203" pitchFamily="34" charset="0"/>
                <a:cs typeface="Segoe UI" panose="020B0502040204020203" pitchFamily="34" charset="0"/>
              </a:rPr>
              <a:t>1 repositório </a:t>
            </a:r>
            <a:r>
              <a:rPr lang="pt-BR" sz="28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git</a:t>
            </a:r>
            <a:endParaRPr lang="pt-BR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pt-BR" sz="2800" b="1" dirty="0">
                <a:latin typeface="Segoe UI" panose="020B0502040204020203" pitchFamily="34" charset="0"/>
                <a:cs typeface="Segoe UI" panose="020B0502040204020203" pitchFamily="34" charset="0"/>
              </a:rPr>
              <a:t>1 pipeline</a:t>
            </a:r>
          </a:p>
          <a:p>
            <a:r>
              <a:rPr lang="pt-BR" sz="2800" b="1" dirty="0">
                <a:latin typeface="Segoe UI" panose="020B0502040204020203" pitchFamily="34" charset="0"/>
                <a:cs typeface="Segoe UI" panose="020B0502040204020203" pitchFamily="34" charset="0"/>
              </a:rPr>
              <a:t>3 servidores idênticos</a:t>
            </a:r>
          </a:p>
          <a:p>
            <a:r>
              <a:rPr lang="pt-BR" sz="2800" b="1" dirty="0">
                <a:latin typeface="Segoe UI" panose="020B0502040204020203" pitchFamily="34" charset="0"/>
                <a:cs typeface="Segoe UI" panose="020B0502040204020203" pitchFamily="34" charset="0"/>
              </a:rPr>
              <a:t>3 bancos de dados</a:t>
            </a:r>
          </a:p>
          <a:p>
            <a:r>
              <a:rPr lang="pt-BR" sz="2800" b="1" dirty="0">
                <a:latin typeface="Segoe UI" panose="020B0502040204020203" pitchFamily="34" charset="0"/>
                <a:cs typeface="Segoe UI" panose="020B0502040204020203" pitchFamily="34" charset="0"/>
              </a:rPr>
              <a:t>3 </a:t>
            </a:r>
            <a:r>
              <a:rPr lang="pt-BR" sz="28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urls</a:t>
            </a:r>
            <a:endParaRPr lang="pt-BR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121794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1D0154-5D28-E537-B259-0CD5664297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3C60BB-F5E6-1494-53A1-BEC54E34F9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9197586" cy="706964"/>
          </a:xfrm>
        </p:spPr>
        <p:txBody>
          <a:bodyPr>
            <a:noAutofit/>
          </a:bodyPr>
          <a:lstStyle/>
          <a:p>
            <a:pPr algn="ctr"/>
            <a:r>
              <a:rPr lang="pt-BR" b="1" dirty="0"/>
              <a:t>6</a:t>
            </a:r>
            <a:r>
              <a:rPr lang="pt-BR" sz="3600" b="1" dirty="0"/>
              <a:t>. CULTURA DE COLABORAÇÃO E FEEDBACK CONTÍNUO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256A5E6B-630D-0C5D-3F8F-AAF1CE6C24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F687A9EA-992D-466B-AFF2-8B3A11631612}" type="slidenum">
              <a:rPr lang="es-CL" smtClean="0"/>
              <a:t>39</a:t>
            </a:fld>
            <a:endParaRPr lang="es-CL"/>
          </a:p>
        </p:txBody>
      </p:sp>
      <p:sp>
        <p:nvSpPr>
          <p:cNvPr id="9" name="Caixa de texto 37" descr="Número 2">
            <a:extLst>
              <a:ext uri="{FF2B5EF4-FFF2-40B4-BE49-F238E27FC236}">
                <a16:creationId xmlns:a16="http://schemas.microsoft.com/office/drawing/2014/main" id="{4D829E05-D733-117B-5E5B-1925C94AFC89}"/>
              </a:ext>
            </a:extLst>
          </p:cNvPr>
          <p:cNvSpPr txBox="1">
            <a:spLocks noChangeAspect="1"/>
          </p:cNvSpPr>
          <p:nvPr/>
        </p:nvSpPr>
        <p:spPr bwMode="blackWhite">
          <a:xfrm>
            <a:off x="488894" y="2234583"/>
            <a:ext cx="493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</a:lstStyle>
          <a:p>
            <a:pPr algn="ctr" rtl="0"/>
            <a:r>
              <a:rPr lang="pt-BR">
                <a:solidFill>
                  <a:schemeClr val="bg1"/>
                </a:solidFill>
                <a:cs typeface="Segoe UI Semibold" panose="020B0702040204020203" pitchFamily="34" charset="0"/>
              </a:rPr>
              <a:t>2</a:t>
            </a:r>
          </a:p>
        </p:txBody>
      </p:sp>
      <p:sp>
        <p:nvSpPr>
          <p:cNvPr id="17" name="Oval 36" descr="Círculo pequeno">
            <a:extLst>
              <a:ext uri="{FF2B5EF4-FFF2-40B4-BE49-F238E27FC236}">
                <a16:creationId xmlns:a16="http://schemas.microsoft.com/office/drawing/2014/main" id="{319723C3-D6DC-DA96-882A-ED33B6F3B351}"/>
              </a:ext>
            </a:extLst>
          </p:cNvPr>
          <p:cNvSpPr>
            <a:spLocks noChangeAspect="1"/>
          </p:cNvSpPr>
          <p:nvPr/>
        </p:nvSpPr>
        <p:spPr bwMode="blackWhite">
          <a:xfrm>
            <a:off x="382150" y="2620373"/>
            <a:ext cx="409838" cy="4098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</a:lstStyle>
          <a:p>
            <a:pPr algn="ctr" rtl="0"/>
            <a:r>
              <a:rPr lang="pt-BR" dirty="0"/>
              <a:t>1</a:t>
            </a:r>
          </a:p>
        </p:txBody>
      </p:sp>
      <p:sp>
        <p:nvSpPr>
          <p:cNvPr id="18" name="Oval 36" descr="Círculo pequeno">
            <a:extLst>
              <a:ext uri="{FF2B5EF4-FFF2-40B4-BE49-F238E27FC236}">
                <a16:creationId xmlns:a16="http://schemas.microsoft.com/office/drawing/2014/main" id="{AFAF658A-F76D-0019-42F6-1D14DA6E2D68}"/>
              </a:ext>
            </a:extLst>
          </p:cNvPr>
          <p:cNvSpPr>
            <a:spLocks noChangeAspect="1"/>
          </p:cNvSpPr>
          <p:nvPr/>
        </p:nvSpPr>
        <p:spPr bwMode="blackWhite">
          <a:xfrm>
            <a:off x="393040" y="4543976"/>
            <a:ext cx="409838" cy="4098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</a:lstStyle>
          <a:p>
            <a:pPr algn="ctr" rtl="0"/>
            <a:r>
              <a:rPr lang="pt-BR" dirty="0"/>
              <a:t>2</a:t>
            </a:r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EF236E93-E59D-0DD8-DF69-A7163932C943}"/>
              </a:ext>
            </a:extLst>
          </p:cNvPr>
          <p:cNvSpPr txBox="1"/>
          <p:nvPr/>
        </p:nvSpPr>
        <p:spPr>
          <a:xfrm>
            <a:off x="814294" y="2620373"/>
            <a:ext cx="487029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Segoe UI" panose="020B0502040204020203" pitchFamily="34" charset="0"/>
                <a:cs typeface="Segoe UI" panose="020B0502040204020203" pitchFamily="34" charset="0"/>
              </a:rPr>
              <a:t>Realizar </a:t>
            </a:r>
            <a:r>
              <a:rPr lang="pt-BR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treinamentos internos </a:t>
            </a:r>
            <a:r>
              <a:rPr lang="pt-BR" sz="2400" dirty="0">
                <a:latin typeface="Segoe UI" panose="020B0502040204020203" pitchFamily="34" charset="0"/>
                <a:cs typeface="Segoe UI" panose="020B0502040204020203" pitchFamily="34" charset="0"/>
              </a:rPr>
              <a:t>sobre </a:t>
            </a:r>
            <a:r>
              <a:rPr lang="pt-BR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ferramentas e práticas </a:t>
            </a:r>
            <a:r>
              <a:rPr lang="pt-BR" sz="24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DevOps</a:t>
            </a:r>
            <a:endParaRPr lang="pt-BR" sz="2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pt-BR" sz="2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pt-BR" sz="2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pt-BR" sz="2400" dirty="0">
                <a:latin typeface="Segoe UI" panose="020B0502040204020203" pitchFamily="34" charset="0"/>
                <a:cs typeface="Segoe UI" panose="020B0502040204020203" pitchFamily="34" charset="0"/>
              </a:rPr>
              <a:t>Introduzir ritos ágeis de </a:t>
            </a:r>
            <a:r>
              <a:rPr lang="pt-BR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feedback</a:t>
            </a:r>
          </a:p>
        </p:txBody>
      </p:sp>
      <p:sp>
        <p:nvSpPr>
          <p:cNvPr id="14" name="Oval 36" descr="Círculo pequeno">
            <a:extLst>
              <a:ext uri="{FF2B5EF4-FFF2-40B4-BE49-F238E27FC236}">
                <a16:creationId xmlns:a16="http://schemas.microsoft.com/office/drawing/2014/main" id="{2A2C8532-A628-1056-DFCC-C41DBD2BF2B0}"/>
              </a:ext>
            </a:extLst>
          </p:cNvPr>
          <p:cNvSpPr>
            <a:spLocks noChangeAspect="1"/>
          </p:cNvSpPr>
          <p:nvPr/>
        </p:nvSpPr>
        <p:spPr bwMode="blackWhite">
          <a:xfrm>
            <a:off x="6330334" y="2620373"/>
            <a:ext cx="409838" cy="4098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</a:lstStyle>
          <a:p>
            <a:pPr algn="ctr" rtl="0"/>
            <a:r>
              <a:rPr lang="pt-BR" dirty="0"/>
              <a:t>3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BAE0E4D3-0B28-FD30-CD4B-8209CEE95810}"/>
              </a:ext>
            </a:extLst>
          </p:cNvPr>
          <p:cNvSpPr txBox="1"/>
          <p:nvPr/>
        </p:nvSpPr>
        <p:spPr>
          <a:xfrm>
            <a:off x="6762478" y="2620373"/>
            <a:ext cx="487029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Segoe UI" panose="020B0502040204020203" pitchFamily="34" charset="0"/>
                <a:cs typeface="Segoe UI" panose="020B0502040204020203" pitchFamily="34" charset="0"/>
              </a:rPr>
              <a:t>Reuniões de retrospectiva para </a:t>
            </a:r>
            <a:r>
              <a:rPr lang="pt-BR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ajustes no fluxo de trabalho</a:t>
            </a:r>
          </a:p>
          <a:p>
            <a:endParaRPr lang="pt-BR" sz="2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pt-BR" sz="2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30360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5950A0-6591-76A8-7816-E6801AAB49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9197586" cy="706964"/>
          </a:xfrm>
        </p:spPr>
        <p:txBody>
          <a:bodyPr>
            <a:noAutofit/>
          </a:bodyPr>
          <a:lstStyle/>
          <a:p>
            <a:pPr algn="ctr"/>
            <a:r>
              <a:rPr lang="pt-BR" sz="2800" b="1" dirty="0"/>
              <a:t>1. FORMAÇÃO E MENTORIA PARA ESTAGIÁRIOS E</a:t>
            </a:r>
            <a:br>
              <a:rPr lang="pt-BR" sz="2800" b="1" dirty="0"/>
            </a:br>
            <a:r>
              <a:rPr lang="pt-BR" sz="2800" b="1" dirty="0"/>
              <a:t>JUNIORES</a:t>
            </a:r>
            <a:endParaRPr lang="pt-BR" sz="4000" dirty="0"/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6EE63A37-CC2E-BB72-1EB3-DDD9E92975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F687A9EA-992D-466B-AFF2-8B3A11631612}" type="slidenum">
              <a:rPr lang="es-CL" smtClean="0"/>
              <a:t>4</a:t>
            </a:fld>
            <a:endParaRPr lang="es-CL"/>
          </a:p>
        </p:txBody>
      </p:sp>
      <p:sp>
        <p:nvSpPr>
          <p:cNvPr id="9" name="Caixa de texto 37" descr="Número 2">
            <a:extLst>
              <a:ext uri="{FF2B5EF4-FFF2-40B4-BE49-F238E27FC236}">
                <a16:creationId xmlns:a16="http://schemas.microsoft.com/office/drawing/2014/main" id="{7DAC3EA4-6B55-25DB-22CF-C51D2356AE50}"/>
              </a:ext>
            </a:extLst>
          </p:cNvPr>
          <p:cNvSpPr txBox="1">
            <a:spLocks noChangeAspect="1"/>
          </p:cNvSpPr>
          <p:nvPr/>
        </p:nvSpPr>
        <p:spPr bwMode="blackWhite">
          <a:xfrm>
            <a:off x="488894" y="2234583"/>
            <a:ext cx="493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</a:lstStyle>
          <a:p>
            <a:pPr algn="ctr" rtl="0"/>
            <a:r>
              <a:rPr lang="pt-BR">
                <a:solidFill>
                  <a:schemeClr val="bg1"/>
                </a:solidFill>
                <a:cs typeface="Segoe UI Semibold" panose="020B0702040204020203" pitchFamily="34" charset="0"/>
              </a:rPr>
              <a:t>2</a:t>
            </a:r>
          </a:p>
        </p:txBody>
      </p:sp>
      <p:sp>
        <p:nvSpPr>
          <p:cNvPr id="17" name="Oval 36" descr="Círculo pequeno">
            <a:extLst>
              <a:ext uri="{FF2B5EF4-FFF2-40B4-BE49-F238E27FC236}">
                <a16:creationId xmlns:a16="http://schemas.microsoft.com/office/drawing/2014/main" id="{DA01587E-028D-E3DB-F8C9-F124ABEF7724}"/>
              </a:ext>
            </a:extLst>
          </p:cNvPr>
          <p:cNvSpPr>
            <a:spLocks noChangeAspect="1"/>
          </p:cNvSpPr>
          <p:nvPr/>
        </p:nvSpPr>
        <p:spPr bwMode="blackWhite">
          <a:xfrm>
            <a:off x="382150" y="2895287"/>
            <a:ext cx="409838" cy="4098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</a:lstStyle>
          <a:p>
            <a:pPr algn="ctr" rtl="0"/>
            <a:r>
              <a:rPr lang="pt-BR" dirty="0"/>
              <a:t>1</a:t>
            </a:r>
          </a:p>
        </p:txBody>
      </p:sp>
      <p:sp>
        <p:nvSpPr>
          <p:cNvPr id="18" name="Oval 36" descr="Círculo pequeno">
            <a:extLst>
              <a:ext uri="{FF2B5EF4-FFF2-40B4-BE49-F238E27FC236}">
                <a16:creationId xmlns:a16="http://schemas.microsoft.com/office/drawing/2014/main" id="{0644C07B-2F09-5071-5385-D4950E70F13E}"/>
              </a:ext>
            </a:extLst>
          </p:cNvPr>
          <p:cNvSpPr>
            <a:spLocks noChangeAspect="1"/>
          </p:cNvSpPr>
          <p:nvPr/>
        </p:nvSpPr>
        <p:spPr bwMode="blackWhite">
          <a:xfrm>
            <a:off x="408889" y="4786152"/>
            <a:ext cx="409838" cy="4098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</a:lstStyle>
          <a:p>
            <a:pPr algn="ctr" rtl="0"/>
            <a:r>
              <a:rPr lang="pt-BR" dirty="0"/>
              <a:t>2</a:t>
            </a:r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434444BB-31F8-8AD7-BA4F-BA5ADE21EBE6}"/>
              </a:ext>
            </a:extLst>
          </p:cNvPr>
          <p:cNvSpPr txBox="1"/>
          <p:nvPr/>
        </p:nvSpPr>
        <p:spPr>
          <a:xfrm>
            <a:off x="818727" y="2893183"/>
            <a:ext cx="487029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Ministrar workshop de Scrum e Metodologias Ágeis </a:t>
            </a:r>
            <a:r>
              <a:rPr lang="pt-BR" sz="2000" dirty="0">
                <a:latin typeface="Segoe UI" panose="020B0502040204020203" pitchFamily="34" charset="0"/>
                <a:cs typeface="Segoe UI" panose="020B0502040204020203" pitchFamily="34" charset="0"/>
              </a:rPr>
              <a:t>para estagiários e equipe de Infra</a:t>
            </a:r>
          </a:p>
          <a:p>
            <a:endParaRPr lang="pt-BR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pt-BR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pt-BR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pt-BR" sz="2000" dirty="0">
                <a:latin typeface="Segoe UI" panose="020B0502040204020203" pitchFamily="34" charset="0"/>
                <a:cs typeface="Segoe UI" panose="020B0502040204020203" pitchFamily="34" charset="0"/>
              </a:rPr>
              <a:t>Implementar </a:t>
            </a:r>
            <a:r>
              <a:rPr lang="pt-BR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o PDI (Plano de Desenvolvimento Individual) </a:t>
            </a:r>
            <a:r>
              <a:rPr lang="pt-BR" sz="2000" dirty="0">
                <a:latin typeface="Segoe UI" panose="020B0502040204020203" pitchFamily="34" charset="0"/>
                <a:cs typeface="Segoe UI" panose="020B0502040204020203" pitchFamily="34" charset="0"/>
              </a:rPr>
              <a:t>para estagiários e funcionários</a:t>
            </a:r>
          </a:p>
        </p:txBody>
      </p:sp>
      <p:sp>
        <p:nvSpPr>
          <p:cNvPr id="4" name="Oval 36" descr="Círculo pequeno">
            <a:extLst>
              <a:ext uri="{FF2B5EF4-FFF2-40B4-BE49-F238E27FC236}">
                <a16:creationId xmlns:a16="http://schemas.microsoft.com/office/drawing/2014/main" id="{60C8C1E4-5D6B-C4AF-BA99-DA5217BAC444}"/>
              </a:ext>
            </a:extLst>
          </p:cNvPr>
          <p:cNvSpPr>
            <a:spLocks noChangeAspect="1"/>
          </p:cNvSpPr>
          <p:nvPr/>
        </p:nvSpPr>
        <p:spPr bwMode="blackWhite">
          <a:xfrm>
            <a:off x="6248056" y="2880933"/>
            <a:ext cx="409838" cy="4098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</a:lstStyle>
          <a:p>
            <a:pPr algn="ctr" rtl="0"/>
            <a:r>
              <a:rPr lang="pt-BR" dirty="0"/>
              <a:t>3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017CEDD4-BA00-2F10-25F5-358EAA74B7D7}"/>
              </a:ext>
            </a:extLst>
          </p:cNvPr>
          <p:cNvSpPr txBox="1"/>
          <p:nvPr/>
        </p:nvSpPr>
        <p:spPr>
          <a:xfrm>
            <a:off x="6684633" y="2878829"/>
            <a:ext cx="487029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latin typeface="Segoe UI" panose="020B0502040204020203" pitchFamily="34" charset="0"/>
                <a:cs typeface="Segoe UI" panose="020B0502040204020203" pitchFamily="34" charset="0"/>
              </a:rPr>
              <a:t>Apresentar estrutura de mentoria para orientar estagiários e </a:t>
            </a:r>
            <a:r>
              <a:rPr lang="pt-BR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Programa de obtenção da </a:t>
            </a:r>
            <a:r>
              <a:rPr lang="pt-BR" sz="20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certiﬁcação</a:t>
            </a:r>
            <a:r>
              <a:rPr lang="pt-BR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 Scrum Foundation Professional </a:t>
            </a:r>
            <a:r>
              <a:rPr lang="pt-BR" sz="20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Certiﬁcation</a:t>
            </a:r>
            <a:r>
              <a:rPr lang="pt-BR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 – SFPC</a:t>
            </a:r>
            <a:r>
              <a:rPr lang="pt-BR" sz="2000" dirty="0">
                <a:latin typeface="Segoe UI" panose="020B0502040204020203" pitchFamily="34" charset="0"/>
                <a:cs typeface="Segoe UI" panose="020B0502040204020203" pitchFamily="34" charset="0"/>
              </a:rPr>
              <a:t> em 4 semanas.</a:t>
            </a:r>
          </a:p>
        </p:txBody>
      </p:sp>
    </p:spTree>
    <p:extLst>
      <p:ext uri="{BB962C8B-B14F-4D97-AF65-F5344CB8AC3E}">
        <p14:creationId xmlns:p14="http://schemas.microsoft.com/office/powerpoint/2010/main" val="225485967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7">
            <a:extLst>
              <a:ext uri="{FF2B5EF4-FFF2-40B4-BE49-F238E27FC236}">
                <a16:creationId xmlns:a16="http://schemas.microsoft.com/office/drawing/2014/main" id="{85F279D6-ED25-4D3F-9479-8ABB21867D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9">
            <a:extLst>
              <a:ext uri="{FF2B5EF4-FFF2-40B4-BE49-F238E27FC236}">
                <a16:creationId xmlns:a16="http://schemas.microsoft.com/office/drawing/2014/main" id="{38D0B1B4-C487-47EF-B7D0-421066454C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275" y="643466"/>
            <a:ext cx="1970939" cy="5571067"/>
          </a:xfrm>
          <a:custGeom>
            <a:avLst/>
            <a:gdLst>
              <a:gd name="connsiteX0" fmla="*/ 0 w 1970939"/>
              <a:gd name="connsiteY0" fmla="*/ 0 h 5571067"/>
              <a:gd name="connsiteX1" fmla="*/ 1774861 w 1970939"/>
              <a:gd name="connsiteY1" fmla="*/ 0 h 5571067"/>
              <a:gd name="connsiteX2" fmla="*/ 1780256 w 1970939"/>
              <a:gd name="connsiteY2" fmla="*/ 32931 h 5571067"/>
              <a:gd name="connsiteX3" fmla="*/ 1802197 w 1970939"/>
              <a:gd name="connsiteY3" fmla="*/ 170349 h 5571067"/>
              <a:gd name="connsiteX4" fmla="*/ 1820981 w 1970939"/>
              <a:gd name="connsiteY4" fmla="*/ 308372 h 5571067"/>
              <a:gd name="connsiteX5" fmla="*/ 1839923 w 1970939"/>
              <a:gd name="connsiteY5" fmla="*/ 445791 h 5571067"/>
              <a:gd name="connsiteX6" fmla="*/ 1857602 w 1970939"/>
              <a:gd name="connsiteY6" fmla="*/ 583814 h 5571067"/>
              <a:gd name="connsiteX7" fmla="*/ 1872756 w 1970939"/>
              <a:gd name="connsiteY7" fmla="*/ 720022 h 5571067"/>
              <a:gd name="connsiteX8" fmla="*/ 1887120 w 1970939"/>
              <a:gd name="connsiteY8" fmla="*/ 858046 h 5571067"/>
              <a:gd name="connsiteX9" fmla="*/ 1900223 w 1970939"/>
              <a:gd name="connsiteY9" fmla="*/ 995464 h 5571067"/>
              <a:gd name="connsiteX10" fmla="*/ 1911588 w 1970939"/>
              <a:gd name="connsiteY10" fmla="*/ 1130461 h 5571067"/>
              <a:gd name="connsiteX11" fmla="*/ 1922953 w 1970939"/>
              <a:gd name="connsiteY11" fmla="*/ 1267274 h 5571067"/>
              <a:gd name="connsiteX12" fmla="*/ 1932424 w 1970939"/>
              <a:gd name="connsiteY12" fmla="*/ 1402271 h 5571067"/>
              <a:gd name="connsiteX13" fmla="*/ 1939842 w 1970939"/>
              <a:gd name="connsiteY13" fmla="*/ 1537267 h 5571067"/>
              <a:gd name="connsiteX14" fmla="*/ 1947577 w 1970939"/>
              <a:gd name="connsiteY14" fmla="*/ 1671659 h 5571067"/>
              <a:gd name="connsiteX15" fmla="*/ 1954049 w 1970939"/>
              <a:gd name="connsiteY15" fmla="*/ 1804840 h 5571067"/>
              <a:gd name="connsiteX16" fmla="*/ 1958627 w 1970939"/>
              <a:gd name="connsiteY16" fmla="*/ 1936810 h 5571067"/>
              <a:gd name="connsiteX17" fmla="*/ 1962573 w 1970939"/>
              <a:gd name="connsiteY17" fmla="*/ 2068780 h 5571067"/>
              <a:gd name="connsiteX18" fmla="*/ 1966361 w 1970939"/>
              <a:gd name="connsiteY18" fmla="*/ 2199539 h 5571067"/>
              <a:gd name="connsiteX19" fmla="*/ 1968098 w 1970939"/>
              <a:gd name="connsiteY19" fmla="*/ 2328482 h 5571067"/>
              <a:gd name="connsiteX20" fmla="*/ 1969992 w 1970939"/>
              <a:gd name="connsiteY20" fmla="*/ 2457425 h 5571067"/>
              <a:gd name="connsiteX21" fmla="*/ 1970939 w 1970939"/>
              <a:gd name="connsiteY21" fmla="*/ 2584552 h 5571067"/>
              <a:gd name="connsiteX22" fmla="*/ 1969992 w 1970939"/>
              <a:gd name="connsiteY22" fmla="*/ 2710469 h 5571067"/>
              <a:gd name="connsiteX23" fmla="*/ 1969992 w 1970939"/>
              <a:gd name="connsiteY23" fmla="*/ 2835174 h 5571067"/>
              <a:gd name="connsiteX24" fmla="*/ 1968098 w 1970939"/>
              <a:gd name="connsiteY24" fmla="*/ 2958669 h 5571067"/>
              <a:gd name="connsiteX25" fmla="*/ 1965256 w 1970939"/>
              <a:gd name="connsiteY25" fmla="*/ 3079742 h 5571067"/>
              <a:gd name="connsiteX26" fmla="*/ 1962573 w 1970939"/>
              <a:gd name="connsiteY26" fmla="*/ 3199605 h 5571067"/>
              <a:gd name="connsiteX27" fmla="*/ 1959574 w 1970939"/>
              <a:gd name="connsiteY27" fmla="*/ 3317046 h 5571067"/>
              <a:gd name="connsiteX28" fmla="*/ 1954996 w 1970939"/>
              <a:gd name="connsiteY28" fmla="*/ 3433882 h 5571067"/>
              <a:gd name="connsiteX29" fmla="*/ 1950103 w 1970939"/>
              <a:gd name="connsiteY29" fmla="*/ 3548902 h 5571067"/>
              <a:gd name="connsiteX30" fmla="*/ 1945683 w 1970939"/>
              <a:gd name="connsiteY30" fmla="*/ 3661500 h 5571067"/>
              <a:gd name="connsiteX31" fmla="*/ 1933213 w 1970939"/>
              <a:gd name="connsiteY31" fmla="*/ 3881248 h 5571067"/>
              <a:gd name="connsiteX32" fmla="*/ 1919953 w 1970939"/>
              <a:gd name="connsiteY32" fmla="*/ 4091916 h 5571067"/>
              <a:gd name="connsiteX33" fmla="*/ 1906063 w 1970939"/>
              <a:gd name="connsiteY33" fmla="*/ 4294109 h 5571067"/>
              <a:gd name="connsiteX34" fmla="*/ 1890751 w 1970939"/>
              <a:gd name="connsiteY34" fmla="*/ 4485405 h 5571067"/>
              <a:gd name="connsiteX35" fmla="*/ 1874809 w 1970939"/>
              <a:gd name="connsiteY35" fmla="*/ 4668226 h 5571067"/>
              <a:gd name="connsiteX36" fmla="*/ 1857602 w 1970939"/>
              <a:gd name="connsiteY36" fmla="*/ 4837728 h 5571067"/>
              <a:gd name="connsiteX37" fmla="*/ 1840713 w 1970939"/>
              <a:gd name="connsiteY37" fmla="*/ 4996940 h 5571067"/>
              <a:gd name="connsiteX38" fmla="*/ 1823823 w 1970939"/>
              <a:gd name="connsiteY38" fmla="*/ 5143439 h 5571067"/>
              <a:gd name="connsiteX39" fmla="*/ 1807880 w 1970939"/>
              <a:gd name="connsiteY39" fmla="*/ 5277830 h 5571067"/>
              <a:gd name="connsiteX40" fmla="*/ 1792726 w 1970939"/>
              <a:gd name="connsiteY40" fmla="*/ 5397087 h 5571067"/>
              <a:gd name="connsiteX41" fmla="*/ 1778362 w 1970939"/>
              <a:gd name="connsiteY41" fmla="*/ 5504843 h 5571067"/>
              <a:gd name="connsiteX42" fmla="*/ 1769613 w 1970939"/>
              <a:gd name="connsiteY42" fmla="*/ 5571067 h 5571067"/>
              <a:gd name="connsiteX43" fmla="*/ 0 w 1970939"/>
              <a:gd name="connsiteY43" fmla="*/ 5571067 h 5571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1970939" h="5571067">
                <a:moveTo>
                  <a:pt x="0" y="0"/>
                </a:moveTo>
                <a:lnTo>
                  <a:pt x="1774861" y="0"/>
                </a:lnTo>
                <a:lnTo>
                  <a:pt x="1780256" y="32931"/>
                </a:lnTo>
                <a:lnTo>
                  <a:pt x="1802197" y="170349"/>
                </a:lnTo>
                <a:lnTo>
                  <a:pt x="1820981" y="308372"/>
                </a:lnTo>
                <a:lnTo>
                  <a:pt x="1839923" y="445791"/>
                </a:lnTo>
                <a:lnTo>
                  <a:pt x="1857602" y="583814"/>
                </a:lnTo>
                <a:lnTo>
                  <a:pt x="1872756" y="720022"/>
                </a:lnTo>
                <a:lnTo>
                  <a:pt x="1887120" y="858046"/>
                </a:lnTo>
                <a:lnTo>
                  <a:pt x="1900223" y="995464"/>
                </a:lnTo>
                <a:lnTo>
                  <a:pt x="1911588" y="1130461"/>
                </a:lnTo>
                <a:lnTo>
                  <a:pt x="1922953" y="1267274"/>
                </a:lnTo>
                <a:lnTo>
                  <a:pt x="1932424" y="1402271"/>
                </a:lnTo>
                <a:lnTo>
                  <a:pt x="1939842" y="1537267"/>
                </a:lnTo>
                <a:lnTo>
                  <a:pt x="1947577" y="1671659"/>
                </a:lnTo>
                <a:lnTo>
                  <a:pt x="1954049" y="1804840"/>
                </a:lnTo>
                <a:lnTo>
                  <a:pt x="1958627" y="1936810"/>
                </a:lnTo>
                <a:lnTo>
                  <a:pt x="1962573" y="2068780"/>
                </a:lnTo>
                <a:lnTo>
                  <a:pt x="1966361" y="2199539"/>
                </a:lnTo>
                <a:lnTo>
                  <a:pt x="1968098" y="2328482"/>
                </a:lnTo>
                <a:lnTo>
                  <a:pt x="1969992" y="2457425"/>
                </a:lnTo>
                <a:lnTo>
                  <a:pt x="1970939" y="2584552"/>
                </a:lnTo>
                <a:lnTo>
                  <a:pt x="1969992" y="2710469"/>
                </a:lnTo>
                <a:lnTo>
                  <a:pt x="1969992" y="2835174"/>
                </a:lnTo>
                <a:lnTo>
                  <a:pt x="1968098" y="2958669"/>
                </a:lnTo>
                <a:lnTo>
                  <a:pt x="1965256" y="3079742"/>
                </a:lnTo>
                <a:lnTo>
                  <a:pt x="1962573" y="3199605"/>
                </a:lnTo>
                <a:lnTo>
                  <a:pt x="1959574" y="3317046"/>
                </a:lnTo>
                <a:lnTo>
                  <a:pt x="1954996" y="3433882"/>
                </a:lnTo>
                <a:lnTo>
                  <a:pt x="1950103" y="3548902"/>
                </a:lnTo>
                <a:lnTo>
                  <a:pt x="1945683" y="3661500"/>
                </a:lnTo>
                <a:lnTo>
                  <a:pt x="1933213" y="3881248"/>
                </a:lnTo>
                <a:lnTo>
                  <a:pt x="1919953" y="4091916"/>
                </a:lnTo>
                <a:lnTo>
                  <a:pt x="1906063" y="4294109"/>
                </a:lnTo>
                <a:lnTo>
                  <a:pt x="1890751" y="4485405"/>
                </a:lnTo>
                <a:lnTo>
                  <a:pt x="1874809" y="4668226"/>
                </a:lnTo>
                <a:lnTo>
                  <a:pt x="1857602" y="4837728"/>
                </a:lnTo>
                <a:lnTo>
                  <a:pt x="1840713" y="4996940"/>
                </a:lnTo>
                <a:lnTo>
                  <a:pt x="1823823" y="5143439"/>
                </a:lnTo>
                <a:lnTo>
                  <a:pt x="1807880" y="5277830"/>
                </a:lnTo>
                <a:lnTo>
                  <a:pt x="1792726" y="5397087"/>
                </a:lnTo>
                <a:lnTo>
                  <a:pt x="1778362" y="5504843"/>
                </a:lnTo>
                <a:lnTo>
                  <a:pt x="1769613" y="5571067"/>
                </a:lnTo>
                <a:lnTo>
                  <a:pt x="0" y="557106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30" name="Freeform: Shape 11">
            <a:extLst>
              <a:ext uri="{FF2B5EF4-FFF2-40B4-BE49-F238E27FC236}">
                <a16:creationId xmlns:a16="http://schemas.microsoft.com/office/drawing/2014/main" id="{0214736A-03B2-4B91-B0AF-B21213F3B9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969335" y="1702087"/>
            <a:ext cx="3209207" cy="612850"/>
          </a:xfrm>
          <a:custGeom>
            <a:avLst/>
            <a:gdLst>
              <a:gd name="connsiteX0" fmla="*/ 3195151 w 3209207"/>
              <a:gd name="connsiteY0" fmla="*/ 612847 h 612850"/>
              <a:gd name="connsiteX1" fmla="*/ 3029871 w 3209207"/>
              <a:gd name="connsiteY1" fmla="*/ 611146 h 612850"/>
              <a:gd name="connsiteX2" fmla="*/ 2949639 w 3209207"/>
              <a:gd name="connsiteY2" fmla="*/ 608906 h 612850"/>
              <a:gd name="connsiteX3" fmla="*/ 2978018 w 3209207"/>
              <a:gd name="connsiteY3" fmla="*/ 258115 h 612850"/>
              <a:gd name="connsiteX4" fmla="*/ 2944764 w 3209207"/>
              <a:gd name="connsiteY4" fmla="*/ 260801 h 612850"/>
              <a:gd name="connsiteX5" fmla="*/ 2806036 w 3209207"/>
              <a:gd name="connsiteY5" fmla="*/ 271446 h 612850"/>
              <a:gd name="connsiteX6" fmla="*/ 2666958 w 3209207"/>
              <a:gd name="connsiteY6" fmla="*/ 278917 h 612850"/>
              <a:gd name="connsiteX7" fmla="*/ 2528469 w 3209207"/>
              <a:gd name="connsiteY7" fmla="*/ 286593 h 612850"/>
              <a:gd name="connsiteX8" fmla="*/ 2389479 w 3209207"/>
              <a:gd name="connsiteY8" fmla="*/ 292970 h 612850"/>
              <a:gd name="connsiteX9" fmla="*/ 2252501 w 3209207"/>
              <a:gd name="connsiteY9" fmla="*/ 296993 h 612850"/>
              <a:gd name="connsiteX10" fmla="*/ 2113775 w 3209207"/>
              <a:gd name="connsiteY10" fmla="*/ 300086 h 612850"/>
              <a:gd name="connsiteX11" fmla="*/ 1975755 w 3209207"/>
              <a:gd name="connsiteY11" fmla="*/ 301980 h 612850"/>
              <a:gd name="connsiteX12" fmla="*/ 1840287 w 3209207"/>
              <a:gd name="connsiteY12" fmla="*/ 302348 h 612850"/>
              <a:gd name="connsiteX13" fmla="*/ 1703009 w 3209207"/>
              <a:gd name="connsiteY13" fmla="*/ 302570 h 612850"/>
              <a:gd name="connsiteX14" fmla="*/ 1567693 w 3209207"/>
              <a:gd name="connsiteY14" fmla="*/ 301063 h 612850"/>
              <a:gd name="connsiteX15" fmla="*/ 1432543 w 3209207"/>
              <a:gd name="connsiteY15" fmla="*/ 297523 h 612850"/>
              <a:gd name="connsiteX16" fmla="*/ 1297969 w 3209207"/>
              <a:gd name="connsiteY16" fmla="*/ 294345 h 612850"/>
              <a:gd name="connsiteX17" fmla="*/ 1164703 w 3209207"/>
              <a:gd name="connsiteY17" fmla="*/ 290015 h 612850"/>
              <a:gd name="connsiteX18" fmla="*/ 1032796 w 3209207"/>
              <a:gd name="connsiteY18" fmla="*/ 283907 h 612850"/>
              <a:gd name="connsiteX19" fmla="*/ 900940 w 3209207"/>
              <a:gd name="connsiteY19" fmla="*/ 277172 h 612850"/>
              <a:gd name="connsiteX20" fmla="*/ 770303 w 3209207"/>
              <a:gd name="connsiteY20" fmla="*/ 270380 h 612850"/>
              <a:gd name="connsiteX21" fmla="*/ 641641 w 3209207"/>
              <a:gd name="connsiteY21" fmla="*/ 261702 h 612850"/>
              <a:gd name="connsiteX22" fmla="*/ 512966 w 3209207"/>
              <a:gd name="connsiteY22" fmla="*/ 253180 h 612850"/>
              <a:gd name="connsiteX23" fmla="*/ 386177 w 3209207"/>
              <a:gd name="connsiteY23" fmla="*/ 243867 h 612850"/>
              <a:gd name="connsiteX24" fmla="*/ 260746 w 3209207"/>
              <a:gd name="connsiteY24" fmla="*/ 232775 h 612850"/>
              <a:gd name="connsiteX25" fmla="*/ 136447 w 3209207"/>
              <a:gd name="connsiteY25" fmla="*/ 222719 h 612850"/>
              <a:gd name="connsiteX26" fmla="*/ 13506 w 3209207"/>
              <a:gd name="connsiteY26" fmla="*/ 210885 h 612850"/>
              <a:gd name="connsiteX27" fmla="*/ 0 w 3209207"/>
              <a:gd name="connsiteY27" fmla="*/ 209475 h 612850"/>
              <a:gd name="connsiteX28" fmla="*/ 40844 w 3209207"/>
              <a:gd name="connsiteY28" fmla="*/ 212313 h 612850"/>
              <a:gd name="connsiteX29" fmla="*/ 132211 w 3209207"/>
              <a:gd name="connsiteY29" fmla="*/ 216946 h 612850"/>
              <a:gd name="connsiteX30" fmla="*/ 225585 w 3209207"/>
              <a:gd name="connsiteY30" fmla="*/ 221811 h 612850"/>
              <a:gd name="connsiteX31" fmla="*/ 320298 w 3209207"/>
              <a:gd name="connsiteY31" fmla="*/ 226444 h 612850"/>
              <a:gd name="connsiteX32" fmla="*/ 415680 w 3209207"/>
              <a:gd name="connsiteY32" fmla="*/ 229340 h 612850"/>
              <a:gd name="connsiteX33" fmla="*/ 512735 w 3209207"/>
              <a:gd name="connsiteY33" fmla="*/ 232120 h 612850"/>
              <a:gd name="connsiteX34" fmla="*/ 611464 w 3209207"/>
              <a:gd name="connsiteY34" fmla="*/ 235015 h 612850"/>
              <a:gd name="connsiteX35" fmla="*/ 711532 w 3209207"/>
              <a:gd name="connsiteY35" fmla="*/ 236985 h 612850"/>
              <a:gd name="connsiteX36" fmla="*/ 812604 w 3209207"/>
              <a:gd name="connsiteY36" fmla="*/ 236985 h 612850"/>
              <a:gd name="connsiteX37" fmla="*/ 915014 w 3209207"/>
              <a:gd name="connsiteY37" fmla="*/ 237795 h 612850"/>
              <a:gd name="connsiteX38" fmla="*/ 1018428 w 3209207"/>
              <a:gd name="connsiteY38" fmla="*/ 236985 h 612850"/>
              <a:gd name="connsiteX39" fmla="*/ 1122847 w 3209207"/>
              <a:gd name="connsiteY39" fmla="*/ 235015 h 612850"/>
              <a:gd name="connsiteX40" fmla="*/ 1227600 w 3209207"/>
              <a:gd name="connsiteY40" fmla="*/ 233162 h 612850"/>
              <a:gd name="connsiteX41" fmla="*/ 1333692 w 3209207"/>
              <a:gd name="connsiteY41" fmla="*/ 229340 h 612850"/>
              <a:gd name="connsiteX42" fmla="*/ 1441122 w 3209207"/>
              <a:gd name="connsiteY42" fmla="*/ 225634 h 612850"/>
              <a:gd name="connsiteX43" fmla="*/ 1547883 w 3209207"/>
              <a:gd name="connsiteY43" fmla="*/ 220769 h 612850"/>
              <a:gd name="connsiteX44" fmla="*/ 1655983 w 3209207"/>
              <a:gd name="connsiteY44" fmla="*/ 214282 h 612850"/>
              <a:gd name="connsiteX45" fmla="*/ 1765421 w 3209207"/>
              <a:gd name="connsiteY45" fmla="*/ 206638 h 612850"/>
              <a:gd name="connsiteX46" fmla="*/ 1874860 w 3209207"/>
              <a:gd name="connsiteY46" fmla="*/ 199108 h 612850"/>
              <a:gd name="connsiteX47" fmla="*/ 1984299 w 3209207"/>
              <a:gd name="connsiteY47" fmla="*/ 189495 h 612850"/>
              <a:gd name="connsiteX48" fmla="*/ 2095745 w 3209207"/>
              <a:gd name="connsiteY48" fmla="*/ 178144 h 612850"/>
              <a:gd name="connsiteX49" fmla="*/ 2205184 w 3209207"/>
              <a:gd name="connsiteY49" fmla="*/ 166793 h 612850"/>
              <a:gd name="connsiteX50" fmla="*/ 2316631 w 3209207"/>
              <a:gd name="connsiteY50" fmla="*/ 153472 h 612850"/>
              <a:gd name="connsiteX51" fmla="*/ 2429081 w 3209207"/>
              <a:gd name="connsiteY51" fmla="*/ 139226 h 612850"/>
              <a:gd name="connsiteX52" fmla="*/ 2539523 w 3209207"/>
              <a:gd name="connsiteY52" fmla="*/ 124052 h 612850"/>
              <a:gd name="connsiteX53" fmla="*/ 2651305 w 3209207"/>
              <a:gd name="connsiteY53" fmla="*/ 106215 h 612850"/>
              <a:gd name="connsiteX54" fmla="*/ 2763086 w 3209207"/>
              <a:gd name="connsiteY54" fmla="*/ 87219 h 612850"/>
              <a:gd name="connsiteX55" fmla="*/ 2874867 w 3209207"/>
              <a:gd name="connsiteY55" fmla="*/ 68339 h 612850"/>
              <a:gd name="connsiteX56" fmla="*/ 2986314 w 3209207"/>
              <a:gd name="connsiteY56" fmla="*/ 46331 h 612850"/>
              <a:gd name="connsiteX57" fmla="*/ 3097760 w 3209207"/>
              <a:gd name="connsiteY57" fmla="*/ 23629 h 612850"/>
              <a:gd name="connsiteX58" fmla="*/ 3209207 w 3209207"/>
              <a:gd name="connsiteY58" fmla="*/ 0 h 612850"/>
              <a:gd name="connsiteX59" fmla="*/ 3195151 w 3209207"/>
              <a:gd name="connsiteY59" fmla="*/ 612847 h 612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3209207" h="612850">
                <a:moveTo>
                  <a:pt x="3195151" y="612847"/>
                </a:moveTo>
                <a:cubicBezTo>
                  <a:pt x="3144238" y="612898"/>
                  <a:pt x="3088941" y="612318"/>
                  <a:pt x="3029871" y="611146"/>
                </a:cubicBezTo>
                <a:lnTo>
                  <a:pt x="2949639" y="608906"/>
                </a:lnTo>
                <a:lnTo>
                  <a:pt x="2978018" y="258115"/>
                </a:lnTo>
                <a:lnTo>
                  <a:pt x="2944764" y="260801"/>
                </a:lnTo>
                <a:lnTo>
                  <a:pt x="2806036" y="271446"/>
                </a:lnTo>
                <a:lnTo>
                  <a:pt x="2666958" y="278917"/>
                </a:lnTo>
                <a:lnTo>
                  <a:pt x="2528469" y="286593"/>
                </a:lnTo>
                <a:lnTo>
                  <a:pt x="2389479" y="292970"/>
                </a:lnTo>
                <a:lnTo>
                  <a:pt x="2252501" y="296993"/>
                </a:lnTo>
                <a:lnTo>
                  <a:pt x="2113775" y="300086"/>
                </a:lnTo>
                <a:lnTo>
                  <a:pt x="1975755" y="301980"/>
                </a:lnTo>
                <a:lnTo>
                  <a:pt x="1840287" y="302348"/>
                </a:lnTo>
                <a:lnTo>
                  <a:pt x="1703009" y="302570"/>
                </a:lnTo>
                <a:lnTo>
                  <a:pt x="1567693" y="301063"/>
                </a:lnTo>
                <a:lnTo>
                  <a:pt x="1432543" y="297523"/>
                </a:lnTo>
                <a:lnTo>
                  <a:pt x="1297969" y="294345"/>
                </a:lnTo>
                <a:lnTo>
                  <a:pt x="1164703" y="290015"/>
                </a:lnTo>
                <a:lnTo>
                  <a:pt x="1032796" y="283907"/>
                </a:lnTo>
                <a:lnTo>
                  <a:pt x="900940" y="277172"/>
                </a:lnTo>
                <a:lnTo>
                  <a:pt x="770303" y="270380"/>
                </a:lnTo>
                <a:lnTo>
                  <a:pt x="641641" y="261702"/>
                </a:lnTo>
                <a:lnTo>
                  <a:pt x="512966" y="253180"/>
                </a:lnTo>
                <a:lnTo>
                  <a:pt x="386177" y="243867"/>
                </a:lnTo>
                <a:lnTo>
                  <a:pt x="260746" y="232775"/>
                </a:lnTo>
                <a:lnTo>
                  <a:pt x="136447" y="222719"/>
                </a:lnTo>
                <a:lnTo>
                  <a:pt x="13506" y="210885"/>
                </a:lnTo>
                <a:lnTo>
                  <a:pt x="0" y="209475"/>
                </a:lnTo>
                <a:lnTo>
                  <a:pt x="40844" y="212313"/>
                </a:lnTo>
                <a:lnTo>
                  <a:pt x="132211" y="216946"/>
                </a:lnTo>
                <a:lnTo>
                  <a:pt x="225585" y="221811"/>
                </a:lnTo>
                <a:lnTo>
                  <a:pt x="320298" y="226444"/>
                </a:lnTo>
                <a:lnTo>
                  <a:pt x="415680" y="229340"/>
                </a:lnTo>
                <a:lnTo>
                  <a:pt x="512735" y="232120"/>
                </a:lnTo>
                <a:lnTo>
                  <a:pt x="611464" y="235015"/>
                </a:lnTo>
                <a:lnTo>
                  <a:pt x="711532" y="236985"/>
                </a:lnTo>
                <a:lnTo>
                  <a:pt x="812604" y="236985"/>
                </a:lnTo>
                <a:lnTo>
                  <a:pt x="915014" y="237795"/>
                </a:lnTo>
                <a:lnTo>
                  <a:pt x="1018428" y="236985"/>
                </a:lnTo>
                <a:lnTo>
                  <a:pt x="1122847" y="235015"/>
                </a:lnTo>
                <a:lnTo>
                  <a:pt x="1227600" y="233162"/>
                </a:lnTo>
                <a:lnTo>
                  <a:pt x="1333692" y="229340"/>
                </a:lnTo>
                <a:lnTo>
                  <a:pt x="1441122" y="225634"/>
                </a:lnTo>
                <a:lnTo>
                  <a:pt x="1547883" y="220769"/>
                </a:lnTo>
                <a:lnTo>
                  <a:pt x="1655983" y="214282"/>
                </a:lnTo>
                <a:lnTo>
                  <a:pt x="1765421" y="206638"/>
                </a:lnTo>
                <a:lnTo>
                  <a:pt x="1874860" y="199108"/>
                </a:lnTo>
                <a:lnTo>
                  <a:pt x="1984299" y="189495"/>
                </a:lnTo>
                <a:lnTo>
                  <a:pt x="2095745" y="178144"/>
                </a:lnTo>
                <a:lnTo>
                  <a:pt x="2205184" y="166793"/>
                </a:lnTo>
                <a:lnTo>
                  <a:pt x="2316631" y="153472"/>
                </a:lnTo>
                <a:lnTo>
                  <a:pt x="2429081" y="139226"/>
                </a:lnTo>
                <a:lnTo>
                  <a:pt x="2539523" y="124052"/>
                </a:lnTo>
                <a:lnTo>
                  <a:pt x="2651305" y="106215"/>
                </a:lnTo>
                <a:lnTo>
                  <a:pt x="2763086" y="87219"/>
                </a:lnTo>
                <a:lnTo>
                  <a:pt x="2874867" y="68339"/>
                </a:lnTo>
                <a:lnTo>
                  <a:pt x="2986314" y="46331"/>
                </a:lnTo>
                <a:lnTo>
                  <a:pt x="3097760" y="23629"/>
                </a:lnTo>
                <a:lnTo>
                  <a:pt x="3209207" y="0"/>
                </a:lnTo>
                <a:cubicBezTo>
                  <a:pt x="3198832" y="386055"/>
                  <a:pt x="3205525" y="226792"/>
                  <a:pt x="3195151" y="612847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9235542F-F3CA-1CA4-2F59-3046A4CCB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97348" y="6353984"/>
            <a:ext cx="838199" cy="342653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fld id="{F687A9EA-992D-466B-AFF2-8B3A11631612}" type="slidenum">
              <a:rPr lang="es-CL" sz="1000">
                <a:solidFill>
                  <a:schemeClr val="accent1"/>
                </a:solidFill>
              </a:rPr>
              <a:pPr algn="r">
                <a:spcAft>
                  <a:spcPts val="600"/>
                </a:spcAft>
              </a:pPr>
              <a:t>40</a:t>
            </a:fld>
            <a:endParaRPr lang="es-CL" sz="1000">
              <a:solidFill>
                <a:schemeClr val="accent1"/>
              </a:solidFill>
            </a:endParaRPr>
          </a:p>
        </p:txBody>
      </p:sp>
      <p:graphicFrame>
        <p:nvGraphicFramePr>
          <p:cNvPr id="3" name="Tabela 2">
            <a:extLst>
              <a:ext uri="{FF2B5EF4-FFF2-40B4-BE49-F238E27FC236}">
                <a16:creationId xmlns:a16="http://schemas.microsoft.com/office/drawing/2014/main" id="{9B1813B4-E2C7-8B16-CA22-910DEFB232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6425317"/>
              </p:ext>
            </p:extLst>
          </p:nvPr>
        </p:nvGraphicFramePr>
        <p:xfrm>
          <a:off x="3761635" y="149526"/>
          <a:ext cx="7034024" cy="658337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920755">
                  <a:extLst>
                    <a:ext uri="{9D8B030D-6E8A-4147-A177-3AD203B41FA5}">
                      <a16:colId xmlns:a16="http://schemas.microsoft.com/office/drawing/2014/main" val="35446085"/>
                    </a:ext>
                  </a:extLst>
                </a:gridCol>
                <a:gridCol w="4113269">
                  <a:extLst>
                    <a:ext uri="{9D8B030D-6E8A-4147-A177-3AD203B41FA5}">
                      <a16:colId xmlns:a16="http://schemas.microsoft.com/office/drawing/2014/main" val="3575594438"/>
                    </a:ext>
                  </a:extLst>
                </a:gridCol>
              </a:tblGrid>
              <a:tr h="162674"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b="1" u="none" strike="noStrike">
                          <a:solidFill>
                            <a:schemeClr val="tx1"/>
                          </a:solidFill>
                          <a:effectLst/>
                        </a:rPr>
                        <a:t>Oficina</a:t>
                      </a:r>
                      <a:endParaRPr lang="pt-BR" sz="800" b="1" i="0" u="none" strike="noStrike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436" marR="2436" marT="24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>
                      <a:solidFill>
                        <a:schemeClr val="accent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b="1" u="none" strike="noStrike">
                          <a:solidFill>
                            <a:schemeClr val="tx1"/>
                          </a:solidFill>
                          <a:effectLst/>
                        </a:rPr>
                        <a:t>Descrição</a:t>
                      </a:r>
                      <a:endParaRPr lang="pt-BR" sz="800" b="1" i="0" u="none" strike="noStrike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436" marR="2436" marT="24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>
                      <a:solidFill>
                        <a:schemeClr val="accent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3115851"/>
                  </a:ext>
                </a:extLst>
              </a:tr>
              <a:tr h="291850"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POSTMAN API</a:t>
                      </a:r>
                      <a:endParaRPr lang="pt-BR" sz="800" b="1" i="0" u="none" strike="noStrike" dirty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436" marR="2436" marT="2436" marB="0" anchor="b">
                    <a:lnL>
                      <a:noFill/>
                    </a:lnL>
                    <a:lnR>
                      <a:noFill/>
                    </a:lnR>
                    <a:lnT w="19050">
                      <a:solidFill>
                        <a:schemeClr val="accent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Ferramenta essencial para testar, documentar e automatizar APIs, facilitando a comunicação entre desenvolvedores e integradores.</a:t>
                      </a:r>
                      <a:endParaRPr lang="pt-BR" sz="800" b="0" i="0" u="none" strike="noStrike" dirty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436" marR="2436" marT="2436" marB="0" anchor="b">
                    <a:lnL>
                      <a:noFill/>
                    </a:lnL>
                    <a:lnR>
                      <a:noFill/>
                    </a:lnR>
                    <a:lnT w="19050">
                      <a:solidFill>
                        <a:schemeClr val="accent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9504218"/>
                  </a:ext>
                </a:extLst>
              </a:tr>
              <a:tr h="291850"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CULTURA DEVOPS - TURMA 1 E TURMA 2</a:t>
                      </a:r>
                      <a:endParaRPr lang="pt-BR" sz="800" b="1" i="0" u="none" strike="noStrike" dirty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436" marR="2436" marT="2436" marB="0" anchor="b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Promove práticas que integram desenvolvimento e operações, acelerando entregas e melhorando a qualidade de software.</a:t>
                      </a:r>
                      <a:endParaRPr lang="pt-BR" sz="800" b="0" i="0" u="none" strike="noStrike" dirty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436" marR="2436" marT="2436" marB="0" anchor="b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1660115"/>
                  </a:ext>
                </a:extLst>
              </a:tr>
              <a:tr h="291850"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b="1" u="none" strike="noStrike">
                          <a:solidFill>
                            <a:schemeClr val="tx1"/>
                          </a:solidFill>
                          <a:effectLst/>
                        </a:rPr>
                        <a:t>GIT</a:t>
                      </a:r>
                      <a:endParaRPr lang="pt-BR" sz="800" b="1" i="0" u="none" strike="noStrike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436" marR="2436" marT="2436" marB="0" anchor="b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u="none" strike="noStrike">
                          <a:solidFill>
                            <a:schemeClr val="tx1"/>
                          </a:solidFill>
                          <a:effectLst/>
                        </a:rPr>
                        <a:t>Sistema de controle de versão distribuído que possibilita o rastreamento de mudanças em projetos, essencial para colaboração e versionamento.</a:t>
                      </a:r>
                      <a:endParaRPr lang="pt-BR" sz="800" b="0" i="0" u="none" strike="noStrike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436" marR="2436" marT="2436" marB="0" anchor="b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025229"/>
                  </a:ext>
                </a:extLst>
              </a:tr>
              <a:tr h="291850"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b="1" u="none" strike="noStrike">
                          <a:solidFill>
                            <a:schemeClr val="tx1"/>
                          </a:solidFill>
                          <a:effectLst/>
                        </a:rPr>
                        <a:t>CYBER SECURITY - TURMA 1 E TURMA 2</a:t>
                      </a:r>
                      <a:endParaRPr lang="pt-BR" sz="800" b="1" i="0" u="none" strike="noStrike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436" marR="2436" marT="2436" marB="0" anchor="b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u="none" strike="noStrike">
                          <a:solidFill>
                            <a:schemeClr val="tx1"/>
                          </a:solidFill>
                          <a:effectLst/>
                        </a:rPr>
                        <a:t>Foco em práticas e ferramentas para proteger sistemas e dados contra ameaças digitais, imprescindível no cenário atual.</a:t>
                      </a:r>
                      <a:endParaRPr lang="pt-BR" sz="800" b="0" i="0" u="none" strike="noStrike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436" marR="2436" marT="2436" marB="0" anchor="b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8327431"/>
                  </a:ext>
                </a:extLst>
              </a:tr>
              <a:tr h="291850"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b="1" u="none" strike="noStrike">
                          <a:solidFill>
                            <a:schemeClr val="tx1"/>
                          </a:solidFill>
                          <a:effectLst/>
                        </a:rPr>
                        <a:t>DEBUGANDO APLICAÇÃO JAVA COM INTELLIJ</a:t>
                      </a:r>
                      <a:endParaRPr lang="pt-BR" sz="800" b="1" i="0" u="none" strike="noStrike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436" marR="2436" marT="2436" marB="0" anchor="b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u="none" strike="noStrike">
                          <a:solidFill>
                            <a:schemeClr val="tx1"/>
                          </a:solidFill>
                          <a:effectLst/>
                        </a:rPr>
                        <a:t>Demonstra técnicas para identificar e corrigir erros em código Java, otimizando o processo de desenvolvimento.</a:t>
                      </a:r>
                      <a:endParaRPr lang="pt-BR" sz="800" b="0" i="0" u="none" strike="noStrike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436" marR="2436" marT="2436" marB="0" anchor="b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8186325"/>
                  </a:ext>
                </a:extLst>
              </a:tr>
              <a:tr h="291850"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b="1" u="none" strike="noStrike">
                          <a:solidFill>
                            <a:schemeClr val="tx1"/>
                          </a:solidFill>
                          <a:effectLst/>
                        </a:rPr>
                        <a:t>FRAMEWORKS FRONTEND</a:t>
                      </a:r>
                      <a:endParaRPr lang="pt-BR" sz="800" b="1" i="0" u="none" strike="noStrike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436" marR="2436" marT="2436" marB="0" anchor="b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u="none" strike="noStrike">
                          <a:solidFill>
                            <a:schemeClr val="tx1"/>
                          </a:solidFill>
                          <a:effectLst/>
                        </a:rPr>
                        <a:t>Exploração de ferramentas modernas como Angular, React e Vue.js para criar interfaces de usuário dinâmicas e responsivas.</a:t>
                      </a:r>
                      <a:endParaRPr lang="pt-BR" sz="800" b="0" i="0" u="none" strike="noStrike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436" marR="2436" marT="2436" marB="0" anchor="b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9189867"/>
                  </a:ext>
                </a:extLst>
              </a:tr>
              <a:tr h="291850"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b="1" u="none" strike="noStrike">
                          <a:solidFill>
                            <a:schemeClr val="tx1"/>
                          </a:solidFill>
                          <a:effectLst/>
                        </a:rPr>
                        <a:t>SCRUM EM PROFUNDIDADE PARA TIMES ÁGEIS</a:t>
                      </a:r>
                      <a:endParaRPr lang="pt-BR" sz="800" b="1" i="0" u="none" strike="noStrike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436" marR="2436" marT="2436" marB="0" anchor="b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u="none" strike="noStrike">
                          <a:solidFill>
                            <a:schemeClr val="tx1"/>
                          </a:solidFill>
                          <a:effectLst/>
                        </a:rPr>
                        <a:t>Treinamento detalhado para aprimorar a implementação do Scrum, maximizando a eficiência e colaboração em projetos ágeis.</a:t>
                      </a:r>
                      <a:endParaRPr lang="pt-BR" sz="800" b="0" i="0" u="none" strike="noStrike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436" marR="2436" marT="2436" marB="0" anchor="b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9043847"/>
                  </a:ext>
                </a:extLst>
              </a:tr>
              <a:tr h="291850"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b="1" u="none" strike="noStrike">
                          <a:solidFill>
                            <a:schemeClr val="tx1"/>
                          </a:solidFill>
                          <a:effectLst/>
                        </a:rPr>
                        <a:t>CHATGPT PARA DESENVOLVEDORES</a:t>
                      </a:r>
                      <a:endParaRPr lang="pt-BR" sz="800" b="1" i="0" u="none" strike="noStrike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436" marR="2436" marT="2436" marB="0" anchor="b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u="none" strike="noStrike">
                          <a:solidFill>
                            <a:schemeClr val="tx1"/>
                          </a:solidFill>
                          <a:effectLst/>
                        </a:rPr>
                        <a:t>Introdução ao uso do ChatGPT como assistente para acelerar o desenvolvimento e resolver problemas complexos.</a:t>
                      </a:r>
                      <a:endParaRPr lang="pt-BR" sz="800" b="0" i="0" u="none" strike="noStrike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436" marR="2436" marT="2436" marB="0" anchor="b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3667251"/>
                  </a:ext>
                </a:extLst>
              </a:tr>
              <a:tr h="291850"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SQL BÁSICO</a:t>
                      </a:r>
                      <a:endParaRPr lang="pt-BR" sz="800" b="1" i="0" u="none" strike="noStrike" dirty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436" marR="2436" marT="2436" marB="0" anchor="b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Fundamentos de bancos de dados relacionais, ensinando consultas básicas para manipular e extrair dados.</a:t>
                      </a:r>
                      <a:endParaRPr lang="pt-BR" sz="800" b="0" i="0" u="none" strike="noStrike" dirty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436" marR="2436" marT="2436" marB="0" anchor="b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893578"/>
                  </a:ext>
                </a:extLst>
              </a:tr>
              <a:tr h="291850"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b="1" u="none" strike="noStrike">
                          <a:solidFill>
                            <a:schemeClr val="tx1"/>
                          </a:solidFill>
                          <a:effectLst/>
                        </a:rPr>
                        <a:t>MÁQUINAS VIRTUAIS</a:t>
                      </a:r>
                      <a:endParaRPr lang="pt-BR" sz="800" b="1" i="0" u="none" strike="noStrike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436" marR="2436" marT="2436" marB="0" anchor="b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u="none" strike="noStrike">
                          <a:solidFill>
                            <a:schemeClr val="tx1"/>
                          </a:solidFill>
                          <a:effectLst/>
                        </a:rPr>
                        <a:t>Explica o uso de VMs para isolamento, testes e deploy, otimizando recursos computacionais.</a:t>
                      </a:r>
                      <a:endParaRPr lang="pt-BR" sz="800" b="0" i="0" u="none" strike="noStrike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436" marR="2436" marT="2436" marB="0" anchor="b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811799"/>
                  </a:ext>
                </a:extLst>
              </a:tr>
              <a:tr h="291850"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b="1" u="none" strike="noStrike">
                          <a:solidFill>
                            <a:schemeClr val="tx1"/>
                          </a:solidFill>
                          <a:effectLst/>
                        </a:rPr>
                        <a:t>TESTES UNITÁRIOS</a:t>
                      </a:r>
                      <a:endParaRPr lang="pt-BR" sz="800" b="1" i="0" u="none" strike="noStrike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436" marR="2436" marT="2436" marB="0" anchor="b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u="none" strike="noStrike">
                          <a:solidFill>
                            <a:schemeClr val="tx1"/>
                          </a:solidFill>
                          <a:effectLst/>
                        </a:rPr>
                        <a:t>Prática fundamental para garantir a qualidade de código, detectando problemas em pequenos componentes do sistema.</a:t>
                      </a:r>
                      <a:endParaRPr lang="pt-BR" sz="800" b="0" i="0" u="none" strike="noStrike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436" marR="2436" marT="2436" marB="0" anchor="b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3758447"/>
                  </a:ext>
                </a:extLst>
              </a:tr>
              <a:tr h="291850"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b="1" u="none" strike="noStrike">
                          <a:solidFill>
                            <a:schemeClr val="tx1"/>
                          </a:solidFill>
                          <a:effectLst/>
                        </a:rPr>
                        <a:t>INTEGRAÇÃO CONTÍNUA / ENTREGA CONTÍNUA (CI/CD)</a:t>
                      </a:r>
                      <a:endParaRPr lang="pt-BR" sz="800" b="1" i="0" u="none" strike="noStrike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436" marR="2436" marT="2436" marB="0" anchor="b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u="none" strike="noStrike">
                          <a:solidFill>
                            <a:schemeClr val="tx1"/>
                          </a:solidFill>
                          <a:effectLst/>
                        </a:rPr>
                        <a:t>Implementação de pipelines automáticos para melhorar o fluxo de desenvolvimento e deploy.</a:t>
                      </a:r>
                      <a:endParaRPr lang="pt-BR" sz="800" b="0" i="0" u="none" strike="noStrike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436" marR="2436" marT="2436" marB="0" anchor="b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75939870"/>
                  </a:ext>
                </a:extLst>
              </a:tr>
              <a:tr h="291850"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b="1" u="none" strike="noStrike">
                          <a:solidFill>
                            <a:schemeClr val="tx1"/>
                          </a:solidFill>
                          <a:effectLst/>
                        </a:rPr>
                        <a:t>TERRAFORM</a:t>
                      </a:r>
                      <a:endParaRPr lang="pt-BR" sz="800" b="1" i="0" u="none" strike="noStrike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436" marR="2436" marT="2436" marB="0" anchor="b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u="none" strike="noStrike">
                          <a:solidFill>
                            <a:schemeClr val="tx1"/>
                          </a:solidFill>
                          <a:effectLst/>
                        </a:rPr>
                        <a:t>Ferramenta de IaC (Infraestrutura como Código) para provisionamento e gerenciamento de infraestruturas de forma eficiente.</a:t>
                      </a:r>
                      <a:endParaRPr lang="pt-BR" sz="800" b="0" i="0" u="none" strike="noStrike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436" marR="2436" marT="2436" marB="0" anchor="b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1433372"/>
                  </a:ext>
                </a:extLst>
              </a:tr>
              <a:tr h="291850"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SCRUM E METODOLOGIAS ÁGEIS - TURMA 3</a:t>
                      </a:r>
                      <a:endParaRPr lang="pt-BR" sz="800" b="1" i="0" u="none" strike="noStrike" dirty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436" marR="2436" marT="2436" marB="0" anchor="b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u="none" strike="noStrike">
                          <a:solidFill>
                            <a:schemeClr val="tx1"/>
                          </a:solidFill>
                          <a:effectLst/>
                        </a:rPr>
                        <a:t>Capacitação prática para implementar Scrum e outras metodologias ágeis em diferentes contextos de projetos.</a:t>
                      </a:r>
                      <a:endParaRPr lang="pt-BR" sz="800" b="0" i="0" u="none" strike="noStrike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436" marR="2436" marT="2436" marB="0" anchor="b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3996368"/>
                  </a:ext>
                </a:extLst>
              </a:tr>
              <a:tr h="291850"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b="1" u="none" strike="noStrike">
                          <a:solidFill>
                            <a:schemeClr val="tx1"/>
                          </a:solidFill>
                          <a:effectLst/>
                        </a:rPr>
                        <a:t>DOCKER E KUBERNETES</a:t>
                      </a:r>
                      <a:endParaRPr lang="pt-BR" sz="800" b="1" i="0" u="none" strike="noStrike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436" marR="2436" marT="2436" marB="0" anchor="b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u="none" strike="noStrike">
                          <a:solidFill>
                            <a:schemeClr val="tx1"/>
                          </a:solidFill>
                          <a:effectLst/>
                        </a:rPr>
                        <a:t>Capacita no uso de containers e orquestração, simplificando o deploy e gerenciamento de aplicações.</a:t>
                      </a:r>
                      <a:endParaRPr lang="pt-BR" sz="800" b="0" i="0" u="none" strike="noStrike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436" marR="2436" marT="2436" marB="0" anchor="b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5935680"/>
                  </a:ext>
                </a:extLst>
              </a:tr>
              <a:tr h="291850"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b="1" u="none" strike="noStrike">
                          <a:solidFill>
                            <a:schemeClr val="tx1"/>
                          </a:solidFill>
                          <a:effectLst/>
                        </a:rPr>
                        <a:t>ARQUITETURA DE MICROSERVIÇOS</a:t>
                      </a:r>
                      <a:endParaRPr lang="pt-BR" sz="800" b="1" i="0" u="none" strike="noStrike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436" marR="2436" marT="2436" marB="0" anchor="b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u="none" strike="noStrike">
                          <a:solidFill>
                            <a:schemeClr val="tx1"/>
                          </a:solidFill>
                          <a:effectLst/>
                        </a:rPr>
                        <a:t>Explora padrões e melhores práticas para criar sistemas escaláveis, independentes e resilientes.</a:t>
                      </a:r>
                      <a:endParaRPr lang="pt-BR" sz="800" b="0" i="0" u="none" strike="noStrike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436" marR="2436" marT="2436" marB="0" anchor="b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9389305"/>
                  </a:ext>
                </a:extLst>
              </a:tr>
              <a:tr h="291850"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b="1" u="none" strike="noStrike">
                          <a:solidFill>
                            <a:schemeClr val="tx1"/>
                          </a:solidFill>
                          <a:effectLst/>
                        </a:rPr>
                        <a:t>CLOUD - TURMA 1 E TURMA 2</a:t>
                      </a:r>
                      <a:endParaRPr lang="pt-BR" sz="800" b="1" i="0" u="none" strike="noStrike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436" marR="2436" marT="2436" marB="0" anchor="b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u="none" strike="noStrike">
                          <a:solidFill>
                            <a:schemeClr val="tx1"/>
                          </a:solidFill>
                          <a:effectLst/>
                        </a:rPr>
                        <a:t>Aborda fundamentos e ferramentas para utilizar computação em nuvem, essencial para escalabilidade e disponibilidade.</a:t>
                      </a:r>
                      <a:endParaRPr lang="pt-BR" sz="800" b="0" i="0" u="none" strike="noStrike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436" marR="2436" marT="2436" marB="0" anchor="b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17546292"/>
                  </a:ext>
                </a:extLst>
              </a:tr>
              <a:tr h="291850"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b="1" u="none" strike="noStrike">
                          <a:solidFill>
                            <a:schemeClr val="tx1"/>
                          </a:solidFill>
                          <a:effectLst/>
                        </a:rPr>
                        <a:t>PROMETHEUS / GRAFANA</a:t>
                      </a:r>
                      <a:endParaRPr lang="pt-BR" sz="800" b="1" i="0" u="none" strike="noStrike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436" marR="2436" marT="2436" marB="0" anchor="b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u="none" strike="noStrike">
                          <a:solidFill>
                            <a:schemeClr val="tx1"/>
                          </a:solidFill>
                          <a:effectLst/>
                        </a:rPr>
                        <a:t>Monitoramento e visualização de métricas de sistemas, ajudando na identificação de problemas e na tomada de decisões.</a:t>
                      </a:r>
                      <a:endParaRPr lang="pt-BR" sz="800" b="0" i="0" u="none" strike="noStrike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436" marR="2436" marT="2436" marB="0" anchor="b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92956517"/>
                  </a:ext>
                </a:extLst>
              </a:tr>
              <a:tr h="291850"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SONARQUBE</a:t>
                      </a:r>
                      <a:endParaRPr lang="pt-BR" sz="800" b="1" i="0" u="none" strike="noStrike" dirty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436" marR="2436" marT="2436" marB="0" anchor="b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Ferramenta para análise estática de código, garantindo qualidade, segurança e redução de débito técnico.</a:t>
                      </a:r>
                      <a:endParaRPr lang="pt-BR" sz="800" b="0" i="0" u="none" strike="noStrike" dirty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436" marR="2436" marT="2436" marB="0" anchor="b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37580406"/>
                  </a:ext>
                </a:extLst>
              </a:tr>
              <a:tr h="291850"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SCRUM E METODOLOGIAS ÁGEIS</a:t>
                      </a:r>
                      <a:endParaRPr lang="pt-BR" sz="800" b="1" i="0" u="none" strike="noStrike" dirty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436" marR="2436" marT="2436" marB="0" anchor="b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800" b="0" i="0" u="none" strike="noStrike" dirty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436" marR="2436" marT="2436" marB="0" anchor="b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6844667"/>
                  </a:ext>
                </a:extLst>
              </a:tr>
              <a:tr h="291850"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JIRA</a:t>
                      </a:r>
                      <a:endParaRPr lang="pt-BR" sz="800" b="1" i="0" u="none" strike="noStrike" dirty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436" marR="2436" marT="2436" marB="0" anchor="b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800" b="0" i="0" u="none" strike="noStrike" dirty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436" marR="2436" marT="2436" marB="0" anchor="b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406385"/>
                  </a:ext>
                </a:extLst>
              </a:tr>
              <a:tr h="291850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 dirty="0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PLANNING POKER E ESTIMATIVAS</a:t>
                      </a:r>
                      <a:endParaRPr lang="pt-BR" sz="800" b="1" i="0" u="none" strike="noStrike" dirty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436" marR="2436" marT="2436" marB="0" anchor="b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12700">
                      <a:solidFill>
                        <a:schemeClr val="accent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800" b="0" i="0" u="none" strike="noStrike" dirty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2436" marR="2436" marT="2436" marB="0" anchor="b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12700">
                      <a:solidFill>
                        <a:schemeClr val="accent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2281687"/>
                  </a:ext>
                </a:extLst>
              </a:tr>
            </a:tbl>
          </a:graphicData>
        </a:graphic>
      </p:graphicFrame>
      <p:sp>
        <p:nvSpPr>
          <p:cNvPr id="4" name="Título 1">
            <a:extLst>
              <a:ext uri="{FF2B5EF4-FFF2-40B4-BE49-F238E27FC236}">
                <a16:creationId xmlns:a16="http://schemas.microsoft.com/office/drawing/2014/main" id="{3A003F78-D51F-6041-617B-67B3E97806C8}"/>
              </a:ext>
            </a:extLst>
          </p:cNvPr>
          <p:cNvSpPr txBox="1">
            <a:spLocks/>
          </p:cNvSpPr>
          <p:nvPr/>
        </p:nvSpPr>
        <p:spPr>
          <a:xfrm>
            <a:off x="813965" y="2521863"/>
            <a:ext cx="1500889" cy="706964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1400" dirty="0">
                <a:latin typeface="Segoe UI" panose="020B0502040204020203" pitchFamily="34" charset="0"/>
                <a:cs typeface="Segoe UI" panose="020B0502040204020203" pitchFamily="34" charset="0"/>
              </a:rPr>
              <a:t>Realizar </a:t>
            </a:r>
            <a:r>
              <a:rPr lang="pt-BR" sz="1400" b="1" dirty="0">
                <a:latin typeface="Segoe UI" panose="020B0502040204020203" pitchFamily="34" charset="0"/>
                <a:cs typeface="Segoe UI" panose="020B0502040204020203" pitchFamily="34" charset="0"/>
              </a:rPr>
              <a:t>treinamentos internos </a:t>
            </a:r>
            <a:r>
              <a:rPr lang="pt-BR" sz="1400" dirty="0">
                <a:latin typeface="Segoe UI" panose="020B0502040204020203" pitchFamily="34" charset="0"/>
                <a:cs typeface="Segoe UI" panose="020B0502040204020203" pitchFamily="34" charset="0"/>
              </a:rPr>
              <a:t>sobre </a:t>
            </a:r>
            <a:r>
              <a:rPr lang="pt-BR" sz="1400" b="1" dirty="0">
                <a:latin typeface="Segoe UI" panose="020B0502040204020203" pitchFamily="34" charset="0"/>
                <a:cs typeface="Segoe UI" panose="020B0502040204020203" pitchFamily="34" charset="0"/>
              </a:rPr>
              <a:t>ferramentas e práticas </a:t>
            </a:r>
            <a:r>
              <a:rPr lang="pt-BR" sz="14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DevOps</a:t>
            </a:r>
            <a:endParaRPr lang="pt-BR" sz="1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C60FF103-2F32-C801-D529-A757C73F88D1}"/>
              </a:ext>
            </a:extLst>
          </p:cNvPr>
          <p:cNvSpPr txBox="1">
            <a:spLocks/>
          </p:cNvSpPr>
          <p:nvPr/>
        </p:nvSpPr>
        <p:spPr bwMode="gray">
          <a:xfrm>
            <a:off x="616081" y="902816"/>
            <a:ext cx="1686856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t-BR" sz="1600" b="1" dirty="0"/>
              <a:t>6. CULTURA DE COLABORAÇÃO E FEEDBACK CONTÍNUO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334312406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2E105668-23CC-9C53-5770-A2FBE92F8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7A9EA-992D-466B-AFF2-8B3A11631612}" type="slidenum">
              <a:rPr lang="es-CL" smtClean="0"/>
              <a:t>41</a:t>
            </a:fld>
            <a:endParaRPr lang="es-CL"/>
          </a:p>
        </p:txBody>
      </p:sp>
      <p:pic>
        <p:nvPicPr>
          <p:cNvPr id="6" name="Imagem 5" descr="Tela de celular com texto preto sobre fundo branco&#10;&#10;Descrição gerada automaticamente com confiança média">
            <a:extLst>
              <a:ext uri="{FF2B5EF4-FFF2-40B4-BE49-F238E27FC236}">
                <a16:creationId xmlns:a16="http://schemas.microsoft.com/office/drawing/2014/main" id="{918FBFE6-52F3-5CDC-E857-29A144992C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285" y="417282"/>
            <a:ext cx="2450088" cy="6231194"/>
          </a:xfrm>
          <a:prstGeom prst="rect">
            <a:avLst/>
          </a:prstGeom>
        </p:spPr>
      </p:pic>
      <p:pic>
        <p:nvPicPr>
          <p:cNvPr id="8" name="Imagem 7" descr="Tabela&#10;&#10;Descrição gerada automaticamente">
            <a:extLst>
              <a:ext uri="{FF2B5EF4-FFF2-40B4-BE49-F238E27FC236}">
                <a16:creationId xmlns:a16="http://schemas.microsoft.com/office/drawing/2014/main" id="{730ADCD4-F345-4A70-0AC7-C1FE850FE4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9324" y="644382"/>
            <a:ext cx="4146763" cy="5569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01382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75" name="Rectangle 7174">
            <a:extLst>
              <a:ext uri="{FF2B5EF4-FFF2-40B4-BE49-F238E27FC236}">
                <a16:creationId xmlns:a16="http://schemas.microsoft.com/office/drawing/2014/main" id="{85F279D6-ED25-4D3F-9479-8ABB21867D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77" name="Freeform: Shape 7176">
            <a:extLst>
              <a:ext uri="{FF2B5EF4-FFF2-40B4-BE49-F238E27FC236}">
                <a16:creationId xmlns:a16="http://schemas.microsoft.com/office/drawing/2014/main" id="{38D0B1B4-C487-47EF-B7D0-421066454C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275" y="643466"/>
            <a:ext cx="1970939" cy="5571067"/>
          </a:xfrm>
          <a:custGeom>
            <a:avLst/>
            <a:gdLst>
              <a:gd name="connsiteX0" fmla="*/ 0 w 1970939"/>
              <a:gd name="connsiteY0" fmla="*/ 0 h 5571067"/>
              <a:gd name="connsiteX1" fmla="*/ 1774861 w 1970939"/>
              <a:gd name="connsiteY1" fmla="*/ 0 h 5571067"/>
              <a:gd name="connsiteX2" fmla="*/ 1780256 w 1970939"/>
              <a:gd name="connsiteY2" fmla="*/ 32931 h 5571067"/>
              <a:gd name="connsiteX3" fmla="*/ 1802197 w 1970939"/>
              <a:gd name="connsiteY3" fmla="*/ 170349 h 5571067"/>
              <a:gd name="connsiteX4" fmla="*/ 1820981 w 1970939"/>
              <a:gd name="connsiteY4" fmla="*/ 308372 h 5571067"/>
              <a:gd name="connsiteX5" fmla="*/ 1839923 w 1970939"/>
              <a:gd name="connsiteY5" fmla="*/ 445791 h 5571067"/>
              <a:gd name="connsiteX6" fmla="*/ 1857602 w 1970939"/>
              <a:gd name="connsiteY6" fmla="*/ 583814 h 5571067"/>
              <a:gd name="connsiteX7" fmla="*/ 1872756 w 1970939"/>
              <a:gd name="connsiteY7" fmla="*/ 720022 h 5571067"/>
              <a:gd name="connsiteX8" fmla="*/ 1887120 w 1970939"/>
              <a:gd name="connsiteY8" fmla="*/ 858046 h 5571067"/>
              <a:gd name="connsiteX9" fmla="*/ 1900223 w 1970939"/>
              <a:gd name="connsiteY9" fmla="*/ 995464 h 5571067"/>
              <a:gd name="connsiteX10" fmla="*/ 1911588 w 1970939"/>
              <a:gd name="connsiteY10" fmla="*/ 1130461 h 5571067"/>
              <a:gd name="connsiteX11" fmla="*/ 1922953 w 1970939"/>
              <a:gd name="connsiteY11" fmla="*/ 1267274 h 5571067"/>
              <a:gd name="connsiteX12" fmla="*/ 1932424 w 1970939"/>
              <a:gd name="connsiteY12" fmla="*/ 1402271 h 5571067"/>
              <a:gd name="connsiteX13" fmla="*/ 1939842 w 1970939"/>
              <a:gd name="connsiteY13" fmla="*/ 1537267 h 5571067"/>
              <a:gd name="connsiteX14" fmla="*/ 1947577 w 1970939"/>
              <a:gd name="connsiteY14" fmla="*/ 1671659 h 5571067"/>
              <a:gd name="connsiteX15" fmla="*/ 1954049 w 1970939"/>
              <a:gd name="connsiteY15" fmla="*/ 1804840 h 5571067"/>
              <a:gd name="connsiteX16" fmla="*/ 1958627 w 1970939"/>
              <a:gd name="connsiteY16" fmla="*/ 1936810 h 5571067"/>
              <a:gd name="connsiteX17" fmla="*/ 1962573 w 1970939"/>
              <a:gd name="connsiteY17" fmla="*/ 2068780 h 5571067"/>
              <a:gd name="connsiteX18" fmla="*/ 1966361 w 1970939"/>
              <a:gd name="connsiteY18" fmla="*/ 2199539 h 5571067"/>
              <a:gd name="connsiteX19" fmla="*/ 1968098 w 1970939"/>
              <a:gd name="connsiteY19" fmla="*/ 2328482 h 5571067"/>
              <a:gd name="connsiteX20" fmla="*/ 1969992 w 1970939"/>
              <a:gd name="connsiteY20" fmla="*/ 2457425 h 5571067"/>
              <a:gd name="connsiteX21" fmla="*/ 1970939 w 1970939"/>
              <a:gd name="connsiteY21" fmla="*/ 2584552 h 5571067"/>
              <a:gd name="connsiteX22" fmla="*/ 1969992 w 1970939"/>
              <a:gd name="connsiteY22" fmla="*/ 2710469 h 5571067"/>
              <a:gd name="connsiteX23" fmla="*/ 1969992 w 1970939"/>
              <a:gd name="connsiteY23" fmla="*/ 2835174 h 5571067"/>
              <a:gd name="connsiteX24" fmla="*/ 1968098 w 1970939"/>
              <a:gd name="connsiteY24" fmla="*/ 2958669 h 5571067"/>
              <a:gd name="connsiteX25" fmla="*/ 1965256 w 1970939"/>
              <a:gd name="connsiteY25" fmla="*/ 3079742 h 5571067"/>
              <a:gd name="connsiteX26" fmla="*/ 1962573 w 1970939"/>
              <a:gd name="connsiteY26" fmla="*/ 3199605 h 5571067"/>
              <a:gd name="connsiteX27" fmla="*/ 1959574 w 1970939"/>
              <a:gd name="connsiteY27" fmla="*/ 3317046 h 5571067"/>
              <a:gd name="connsiteX28" fmla="*/ 1954996 w 1970939"/>
              <a:gd name="connsiteY28" fmla="*/ 3433882 h 5571067"/>
              <a:gd name="connsiteX29" fmla="*/ 1950103 w 1970939"/>
              <a:gd name="connsiteY29" fmla="*/ 3548902 h 5571067"/>
              <a:gd name="connsiteX30" fmla="*/ 1945683 w 1970939"/>
              <a:gd name="connsiteY30" fmla="*/ 3661500 h 5571067"/>
              <a:gd name="connsiteX31" fmla="*/ 1933213 w 1970939"/>
              <a:gd name="connsiteY31" fmla="*/ 3881248 h 5571067"/>
              <a:gd name="connsiteX32" fmla="*/ 1919953 w 1970939"/>
              <a:gd name="connsiteY32" fmla="*/ 4091916 h 5571067"/>
              <a:gd name="connsiteX33" fmla="*/ 1906063 w 1970939"/>
              <a:gd name="connsiteY33" fmla="*/ 4294109 h 5571067"/>
              <a:gd name="connsiteX34" fmla="*/ 1890751 w 1970939"/>
              <a:gd name="connsiteY34" fmla="*/ 4485405 h 5571067"/>
              <a:gd name="connsiteX35" fmla="*/ 1874809 w 1970939"/>
              <a:gd name="connsiteY35" fmla="*/ 4668226 h 5571067"/>
              <a:gd name="connsiteX36" fmla="*/ 1857602 w 1970939"/>
              <a:gd name="connsiteY36" fmla="*/ 4837728 h 5571067"/>
              <a:gd name="connsiteX37" fmla="*/ 1840713 w 1970939"/>
              <a:gd name="connsiteY37" fmla="*/ 4996940 h 5571067"/>
              <a:gd name="connsiteX38" fmla="*/ 1823823 w 1970939"/>
              <a:gd name="connsiteY38" fmla="*/ 5143439 h 5571067"/>
              <a:gd name="connsiteX39" fmla="*/ 1807880 w 1970939"/>
              <a:gd name="connsiteY39" fmla="*/ 5277830 h 5571067"/>
              <a:gd name="connsiteX40" fmla="*/ 1792726 w 1970939"/>
              <a:gd name="connsiteY40" fmla="*/ 5397087 h 5571067"/>
              <a:gd name="connsiteX41" fmla="*/ 1778362 w 1970939"/>
              <a:gd name="connsiteY41" fmla="*/ 5504843 h 5571067"/>
              <a:gd name="connsiteX42" fmla="*/ 1769613 w 1970939"/>
              <a:gd name="connsiteY42" fmla="*/ 5571067 h 5571067"/>
              <a:gd name="connsiteX43" fmla="*/ 0 w 1970939"/>
              <a:gd name="connsiteY43" fmla="*/ 5571067 h 5571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1970939" h="5571067">
                <a:moveTo>
                  <a:pt x="0" y="0"/>
                </a:moveTo>
                <a:lnTo>
                  <a:pt x="1774861" y="0"/>
                </a:lnTo>
                <a:lnTo>
                  <a:pt x="1780256" y="32931"/>
                </a:lnTo>
                <a:lnTo>
                  <a:pt x="1802197" y="170349"/>
                </a:lnTo>
                <a:lnTo>
                  <a:pt x="1820981" y="308372"/>
                </a:lnTo>
                <a:lnTo>
                  <a:pt x="1839923" y="445791"/>
                </a:lnTo>
                <a:lnTo>
                  <a:pt x="1857602" y="583814"/>
                </a:lnTo>
                <a:lnTo>
                  <a:pt x="1872756" y="720022"/>
                </a:lnTo>
                <a:lnTo>
                  <a:pt x="1887120" y="858046"/>
                </a:lnTo>
                <a:lnTo>
                  <a:pt x="1900223" y="995464"/>
                </a:lnTo>
                <a:lnTo>
                  <a:pt x="1911588" y="1130461"/>
                </a:lnTo>
                <a:lnTo>
                  <a:pt x="1922953" y="1267274"/>
                </a:lnTo>
                <a:lnTo>
                  <a:pt x="1932424" y="1402271"/>
                </a:lnTo>
                <a:lnTo>
                  <a:pt x="1939842" y="1537267"/>
                </a:lnTo>
                <a:lnTo>
                  <a:pt x="1947577" y="1671659"/>
                </a:lnTo>
                <a:lnTo>
                  <a:pt x="1954049" y="1804840"/>
                </a:lnTo>
                <a:lnTo>
                  <a:pt x="1958627" y="1936810"/>
                </a:lnTo>
                <a:lnTo>
                  <a:pt x="1962573" y="2068780"/>
                </a:lnTo>
                <a:lnTo>
                  <a:pt x="1966361" y="2199539"/>
                </a:lnTo>
                <a:lnTo>
                  <a:pt x="1968098" y="2328482"/>
                </a:lnTo>
                <a:lnTo>
                  <a:pt x="1969992" y="2457425"/>
                </a:lnTo>
                <a:lnTo>
                  <a:pt x="1970939" y="2584552"/>
                </a:lnTo>
                <a:lnTo>
                  <a:pt x="1969992" y="2710469"/>
                </a:lnTo>
                <a:lnTo>
                  <a:pt x="1969992" y="2835174"/>
                </a:lnTo>
                <a:lnTo>
                  <a:pt x="1968098" y="2958669"/>
                </a:lnTo>
                <a:lnTo>
                  <a:pt x="1965256" y="3079742"/>
                </a:lnTo>
                <a:lnTo>
                  <a:pt x="1962573" y="3199605"/>
                </a:lnTo>
                <a:lnTo>
                  <a:pt x="1959574" y="3317046"/>
                </a:lnTo>
                <a:lnTo>
                  <a:pt x="1954996" y="3433882"/>
                </a:lnTo>
                <a:lnTo>
                  <a:pt x="1950103" y="3548902"/>
                </a:lnTo>
                <a:lnTo>
                  <a:pt x="1945683" y="3661500"/>
                </a:lnTo>
                <a:lnTo>
                  <a:pt x="1933213" y="3881248"/>
                </a:lnTo>
                <a:lnTo>
                  <a:pt x="1919953" y="4091916"/>
                </a:lnTo>
                <a:lnTo>
                  <a:pt x="1906063" y="4294109"/>
                </a:lnTo>
                <a:lnTo>
                  <a:pt x="1890751" y="4485405"/>
                </a:lnTo>
                <a:lnTo>
                  <a:pt x="1874809" y="4668226"/>
                </a:lnTo>
                <a:lnTo>
                  <a:pt x="1857602" y="4837728"/>
                </a:lnTo>
                <a:lnTo>
                  <a:pt x="1840713" y="4996940"/>
                </a:lnTo>
                <a:lnTo>
                  <a:pt x="1823823" y="5143439"/>
                </a:lnTo>
                <a:lnTo>
                  <a:pt x="1807880" y="5277830"/>
                </a:lnTo>
                <a:lnTo>
                  <a:pt x="1792726" y="5397087"/>
                </a:lnTo>
                <a:lnTo>
                  <a:pt x="1778362" y="5504843"/>
                </a:lnTo>
                <a:lnTo>
                  <a:pt x="1769613" y="5571067"/>
                </a:lnTo>
                <a:lnTo>
                  <a:pt x="0" y="557106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7179" name="Freeform: Shape 7178">
            <a:extLst>
              <a:ext uri="{FF2B5EF4-FFF2-40B4-BE49-F238E27FC236}">
                <a16:creationId xmlns:a16="http://schemas.microsoft.com/office/drawing/2014/main" id="{0214736A-03B2-4B91-B0AF-B21213F3B9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969335" y="1702087"/>
            <a:ext cx="3209207" cy="612850"/>
          </a:xfrm>
          <a:custGeom>
            <a:avLst/>
            <a:gdLst>
              <a:gd name="connsiteX0" fmla="*/ 3195151 w 3209207"/>
              <a:gd name="connsiteY0" fmla="*/ 612847 h 612850"/>
              <a:gd name="connsiteX1" fmla="*/ 3029871 w 3209207"/>
              <a:gd name="connsiteY1" fmla="*/ 611146 h 612850"/>
              <a:gd name="connsiteX2" fmla="*/ 2949639 w 3209207"/>
              <a:gd name="connsiteY2" fmla="*/ 608906 h 612850"/>
              <a:gd name="connsiteX3" fmla="*/ 2978018 w 3209207"/>
              <a:gd name="connsiteY3" fmla="*/ 258115 h 612850"/>
              <a:gd name="connsiteX4" fmla="*/ 2944764 w 3209207"/>
              <a:gd name="connsiteY4" fmla="*/ 260801 h 612850"/>
              <a:gd name="connsiteX5" fmla="*/ 2806036 w 3209207"/>
              <a:gd name="connsiteY5" fmla="*/ 271446 h 612850"/>
              <a:gd name="connsiteX6" fmla="*/ 2666958 w 3209207"/>
              <a:gd name="connsiteY6" fmla="*/ 278917 h 612850"/>
              <a:gd name="connsiteX7" fmla="*/ 2528469 w 3209207"/>
              <a:gd name="connsiteY7" fmla="*/ 286593 h 612850"/>
              <a:gd name="connsiteX8" fmla="*/ 2389479 w 3209207"/>
              <a:gd name="connsiteY8" fmla="*/ 292970 h 612850"/>
              <a:gd name="connsiteX9" fmla="*/ 2252501 w 3209207"/>
              <a:gd name="connsiteY9" fmla="*/ 296993 h 612850"/>
              <a:gd name="connsiteX10" fmla="*/ 2113775 w 3209207"/>
              <a:gd name="connsiteY10" fmla="*/ 300086 h 612850"/>
              <a:gd name="connsiteX11" fmla="*/ 1975755 w 3209207"/>
              <a:gd name="connsiteY11" fmla="*/ 301980 h 612850"/>
              <a:gd name="connsiteX12" fmla="*/ 1840287 w 3209207"/>
              <a:gd name="connsiteY12" fmla="*/ 302348 h 612850"/>
              <a:gd name="connsiteX13" fmla="*/ 1703009 w 3209207"/>
              <a:gd name="connsiteY13" fmla="*/ 302570 h 612850"/>
              <a:gd name="connsiteX14" fmla="*/ 1567693 w 3209207"/>
              <a:gd name="connsiteY14" fmla="*/ 301063 h 612850"/>
              <a:gd name="connsiteX15" fmla="*/ 1432543 w 3209207"/>
              <a:gd name="connsiteY15" fmla="*/ 297523 h 612850"/>
              <a:gd name="connsiteX16" fmla="*/ 1297969 w 3209207"/>
              <a:gd name="connsiteY16" fmla="*/ 294345 h 612850"/>
              <a:gd name="connsiteX17" fmla="*/ 1164703 w 3209207"/>
              <a:gd name="connsiteY17" fmla="*/ 290015 h 612850"/>
              <a:gd name="connsiteX18" fmla="*/ 1032796 w 3209207"/>
              <a:gd name="connsiteY18" fmla="*/ 283907 h 612850"/>
              <a:gd name="connsiteX19" fmla="*/ 900940 w 3209207"/>
              <a:gd name="connsiteY19" fmla="*/ 277172 h 612850"/>
              <a:gd name="connsiteX20" fmla="*/ 770303 w 3209207"/>
              <a:gd name="connsiteY20" fmla="*/ 270380 h 612850"/>
              <a:gd name="connsiteX21" fmla="*/ 641641 w 3209207"/>
              <a:gd name="connsiteY21" fmla="*/ 261702 h 612850"/>
              <a:gd name="connsiteX22" fmla="*/ 512966 w 3209207"/>
              <a:gd name="connsiteY22" fmla="*/ 253180 h 612850"/>
              <a:gd name="connsiteX23" fmla="*/ 386177 w 3209207"/>
              <a:gd name="connsiteY23" fmla="*/ 243867 h 612850"/>
              <a:gd name="connsiteX24" fmla="*/ 260746 w 3209207"/>
              <a:gd name="connsiteY24" fmla="*/ 232775 h 612850"/>
              <a:gd name="connsiteX25" fmla="*/ 136447 w 3209207"/>
              <a:gd name="connsiteY25" fmla="*/ 222719 h 612850"/>
              <a:gd name="connsiteX26" fmla="*/ 13506 w 3209207"/>
              <a:gd name="connsiteY26" fmla="*/ 210885 h 612850"/>
              <a:gd name="connsiteX27" fmla="*/ 0 w 3209207"/>
              <a:gd name="connsiteY27" fmla="*/ 209475 h 612850"/>
              <a:gd name="connsiteX28" fmla="*/ 40844 w 3209207"/>
              <a:gd name="connsiteY28" fmla="*/ 212313 h 612850"/>
              <a:gd name="connsiteX29" fmla="*/ 132211 w 3209207"/>
              <a:gd name="connsiteY29" fmla="*/ 216946 h 612850"/>
              <a:gd name="connsiteX30" fmla="*/ 225585 w 3209207"/>
              <a:gd name="connsiteY30" fmla="*/ 221811 h 612850"/>
              <a:gd name="connsiteX31" fmla="*/ 320298 w 3209207"/>
              <a:gd name="connsiteY31" fmla="*/ 226444 h 612850"/>
              <a:gd name="connsiteX32" fmla="*/ 415680 w 3209207"/>
              <a:gd name="connsiteY32" fmla="*/ 229340 h 612850"/>
              <a:gd name="connsiteX33" fmla="*/ 512735 w 3209207"/>
              <a:gd name="connsiteY33" fmla="*/ 232120 h 612850"/>
              <a:gd name="connsiteX34" fmla="*/ 611464 w 3209207"/>
              <a:gd name="connsiteY34" fmla="*/ 235015 h 612850"/>
              <a:gd name="connsiteX35" fmla="*/ 711532 w 3209207"/>
              <a:gd name="connsiteY35" fmla="*/ 236985 h 612850"/>
              <a:gd name="connsiteX36" fmla="*/ 812604 w 3209207"/>
              <a:gd name="connsiteY36" fmla="*/ 236985 h 612850"/>
              <a:gd name="connsiteX37" fmla="*/ 915014 w 3209207"/>
              <a:gd name="connsiteY37" fmla="*/ 237795 h 612850"/>
              <a:gd name="connsiteX38" fmla="*/ 1018428 w 3209207"/>
              <a:gd name="connsiteY38" fmla="*/ 236985 h 612850"/>
              <a:gd name="connsiteX39" fmla="*/ 1122847 w 3209207"/>
              <a:gd name="connsiteY39" fmla="*/ 235015 h 612850"/>
              <a:gd name="connsiteX40" fmla="*/ 1227600 w 3209207"/>
              <a:gd name="connsiteY40" fmla="*/ 233162 h 612850"/>
              <a:gd name="connsiteX41" fmla="*/ 1333692 w 3209207"/>
              <a:gd name="connsiteY41" fmla="*/ 229340 h 612850"/>
              <a:gd name="connsiteX42" fmla="*/ 1441122 w 3209207"/>
              <a:gd name="connsiteY42" fmla="*/ 225634 h 612850"/>
              <a:gd name="connsiteX43" fmla="*/ 1547883 w 3209207"/>
              <a:gd name="connsiteY43" fmla="*/ 220769 h 612850"/>
              <a:gd name="connsiteX44" fmla="*/ 1655983 w 3209207"/>
              <a:gd name="connsiteY44" fmla="*/ 214282 h 612850"/>
              <a:gd name="connsiteX45" fmla="*/ 1765421 w 3209207"/>
              <a:gd name="connsiteY45" fmla="*/ 206638 h 612850"/>
              <a:gd name="connsiteX46" fmla="*/ 1874860 w 3209207"/>
              <a:gd name="connsiteY46" fmla="*/ 199108 h 612850"/>
              <a:gd name="connsiteX47" fmla="*/ 1984299 w 3209207"/>
              <a:gd name="connsiteY47" fmla="*/ 189495 h 612850"/>
              <a:gd name="connsiteX48" fmla="*/ 2095745 w 3209207"/>
              <a:gd name="connsiteY48" fmla="*/ 178144 h 612850"/>
              <a:gd name="connsiteX49" fmla="*/ 2205184 w 3209207"/>
              <a:gd name="connsiteY49" fmla="*/ 166793 h 612850"/>
              <a:gd name="connsiteX50" fmla="*/ 2316631 w 3209207"/>
              <a:gd name="connsiteY50" fmla="*/ 153472 h 612850"/>
              <a:gd name="connsiteX51" fmla="*/ 2429081 w 3209207"/>
              <a:gd name="connsiteY51" fmla="*/ 139226 h 612850"/>
              <a:gd name="connsiteX52" fmla="*/ 2539523 w 3209207"/>
              <a:gd name="connsiteY52" fmla="*/ 124052 h 612850"/>
              <a:gd name="connsiteX53" fmla="*/ 2651305 w 3209207"/>
              <a:gd name="connsiteY53" fmla="*/ 106215 h 612850"/>
              <a:gd name="connsiteX54" fmla="*/ 2763086 w 3209207"/>
              <a:gd name="connsiteY54" fmla="*/ 87219 h 612850"/>
              <a:gd name="connsiteX55" fmla="*/ 2874867 w 3209207"/>
              <a:gd name="connsiteY55" fmla="*/ 68339 h 612850"/>
              <a:gd name="connsiteX56" fmla="*/ 2986314 w 3209207"/>
              <a:gd name="connsiteY56" fmla="*/ 46331 h 612850"/>
              <a:gd name="connsiteX57" fmla="*/ 3097760 w 3209207"/>
              <a:gd name="connsiteY57" fmla="*/ 23629 h 612850"/>
              <a:gd name="connsiteX58" fmla="*/ 3209207 w 3209207"/>
              <a:gd name="connsiteY58" fmla="*/ 0 h 612850"/>
              <a:gd name="connsiteX59" fmla="*/ 3195151 w 3209207"/>
              <a:gd name="connsiteY59" fmla="*/ 612847 h 612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3209207" h="612850">
                <a:moveTo>
                  <a:pt x="3195151" y="612847"/>
                </a:moveTo>
                <a:cubicBezTo>
                  <a:pt x="3144238" y="612898"/>
                  <a:pt x="3088941" y="612318"/>
                  <a:pt x="3029871" y="611146"/>
                </a:cubicBezTo>
                <a:lnTo>
                  <a:pt x="2949639" y="608906"/>
                </a:lnTo>
                <a:lnTo>
                  <a:pt x="2978018" y="258115"/>
                </a:lnTo>
                <a:lnTo>
                  <a:pt x="2944764" y="260801"/>
                </a:lnTo>
                <a:lnTo>
                  <a:pt x="2806036" y="271446"/>
                </a:lnTo>
                <a:lnTo>
                  <a:pt x="2666958" y="278917"/>
                </a:lnTo>
                <a:lnTo>
                  <a:pt x="2528469" y="286593"/>
                </a:lnTo>
                <a:lnTo>
                  <a:pt x="2389479" y="292970"/>
                </a:lnTo>
                <a:lnTo>
                  <a:pt x="2252501" y="296993"/>
                </a:lnTo>
                <a:lnTo>
                  <a:pt x="2113775" y="300086"/>
                </a:lnTo>
                <a:lnTo>
                  <a:pt x="1975755" y="301980"/>
                </a:lnTo>
                <a:lnTo>
                  <a:pt x="1840287" y="302348"/>
                </a:lnTo>
                <a:lnTo>
                  <a:pt x="1703009" y="302570"/>
                </a:lnTo>
                <a:lnTo>
                  <a:pt x="1567693" y="301063"/>
                </a:lnTo>
                <a:lnTo>
                  <a:pt x="1432543" y="297523"/>
                </a:lnTo>
                <a:lnTo>
                  <a:pt x="1297969" y="294345"/>
                </a:lnTo>
                <a:lnTo>
                  <a:pt x="1164703" y="290015"/>
                </a:lnTo>
                <a:lnTo>
                  <a:pt x="1032796" y="283907"/>
                </a:lnTo>
                <a:lnTo>
                  <a:pt x="900940" y="277172"/>
                </a:lnTo>
                <a:lnTo>
                  <a:pt x="770303" y="270380"/>
                </a:lnTo>
                <a:lnTo>
                  <a:pt x="641641" y="261702"/>
                </a:lnTo>
                <a:lnTo>
                  <a:pt x="512966" y="253180"/>
                </a:lnTo>
                <a:lnTo>
                  <a:pt x="386177" y="243867"/>
                </a:lnTo>
                <a:lnTo>
                  <a:pt x="260746" y="232775"/>
                </a:lnTo>
                <a:lnTo>
                  <a:pt x="136447" y="222719"/>
                </a:lnTo>
                <a:lnTo>
                  <a:pt x="13506" y="210885"/>
                </a:lnTo>
                <a:lnTo>
                  <a:pt x="0" y="209475"/>
                </a:lnTo>
                <a:lnTo>
                  <a:pt x="40844" y="212313"/>
                </a:lnTo>
                <a:lnTo>
                  <a:pt x="132211" y="216946"/>
                </a:lnTo>
                <a:lnTo>
                  <a:pt x="225585" y="221811"/>
                </a:lnTo>
                <a:lnTo>
                  <a:pt x="320298" y="226444"/>
                </a:lnTo>
                <a:lnTo>
                  <a:pt x="415680" y="229340"/>
                </a:lnTo>
                <a:lnTo>
                  <a:pt x="512735" y="232120"/>
                </a:lnTo>
                <a:lnTo>
                  <a:pt x="611464" y="235015"/>
                </a:lnTo>
                <a:lnTo>
                  <a:pt x="711532" y="236985"/>
                </a:lnTo>
                <a:lnTo>
                  <a:pt x="812604" y="236985"/>
                </a:lnTo>
                <a:lnTo>
                  <a:pt x="915014" y="237795"/>
                </a:lnTo>
                <a:lnTo>
                  <a:pt x="1018428" y="236985"/>
                </a:lnTo>
                <a:lnTo>
                  <a:pt x="1122847" y="235015"/>
                </a:lnTo>
                <a:lnTo>
                  <a:pt x="1227600" y="233162"/>
                </a:lnTo>
                <a:lnTo>
                  <a:pt x="1333692" y="229340"/>
                </a:lnTo>
                <a:lnTo>
                  <a:pt x="1441122" y="225634"/>
                </a:lnTo>
                <a:lnTo>
                  <a:pt x="1547883" y="220769"/>
                </a:lnTo>
                <a:lnTo>
                  <a:pt x="1655983" y="214282"/>
                </a:lnTo>
                <a:lnTo>
                  <a:pt x="1765421" y="206638"/>
                </a:lnTo>
                <a:lnTo>
                  <a:pt x="1874860" y="199108"/>
                </a:lnTo>
                <a:lnTo>
                  <a:pt x="1984299" y="189495"/>
                </a:lnTo>
                <a:lnTo>
                  <a:pt x="2095745" y="178144"/>
                </a:lnTo>
                <a:lnTo>
                  <a:pt x="2205184" y="166793"/>
                </a:lnTo>
                <a:lnTo>
                  <a:pt x="2316631" y="153472"/>
                </a:lnTo>
                <a:lnTo>
                  <a:pt x="2429081" y="139226"/>
                </a:lnTo>
                <a:lnTo>
                  <a:pt x="2539523" y="124052"/>
                </a:lnTo>
                <a:lnTo>
                  <a:pt x="2651305" y="106215"/>
                </a:lnTo>
                <a:lnTo>
                  <a:pt x="2763086" y="87219"/>
                </a:lnTo>
                <a:lnTo>
                  <a:pt x="2874867" y="68339"/>
                </a:lnTo>
                <a:lnTo>
                  <a:pt x="2986314" y="46331"/>
                </a:lnTo>
                <a:lnTo>
                  <a:pt x="3097760" y="23629"/>
                </a:lnTo>
                <a:lnTo>
                  <a:pt x="3209207" y="0"/>
                </a:lnTo>
                <a:cubicBezTo>
                  <a:pt x="3198832" y="386055"/>
                  <a:pt x="3205525" y="226792"/>
                  <a:pt x="3195151" y="612847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wrap="square">
            <a:noAutofit/>
          </a:bodyPr>
          <a:lstStyle/>
          <a:p>
            <a:endParaRPr lang="en-US" dirty="0"/>
          </a:p>
        </p:txBody>
      </p:sp>
      <p:pic>
        <p:nvPicPr>
          <p:cNvPr id="7170" name="Picture 2" descr="Feedback: o que é e qual sua importância?">
            <a:extLst>
              <a:ext uri="{FF2B5EF4-FFF2-40B4-BE49-F238E27FC236}">
                <a16:creationId xmlns:a16="http://schemas.microsoft.com/office/drawing/2014/main" id="{A7A8ABB8-C1F7-484E-0098-040FEA5EC0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08758" y="728295"/>
            <a:ext cx="8539776" cy="5401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B5374BA3-C730-5639-B463-86EF11846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97348" y="6353984"/>
            <a:ext cx="838199" cy="342653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fld id="{F687A9EA-992D-466B-AFF2-8B3A11631612}" type="slidenum">
              <a:rPr lang="es-CL" sz="1000">
                <a:solidFill>
                  <a:schemeClr val="accent1"/>
                </a:solidFill>
              </a:rPr>
              <a:pPr algn="r">
                <a:spcAft>
                  <a:spcPts val="600"/>
                </a:spcAft>
              </a:pPr>
              <a:t>42</a:t>
            </a:fld>
            <a:endParaRPr lang="es-CL" sz="1000">
              <a:solidFill>
                <a:schemeClr val="accent1"/>
              </a:solidFill>
            </a:endParaRP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39667164-FDFA-9AC9-1815-116B714FD564}"/>
              </a:ext>
            </a:extLst>
          </p:cNvPr>
          <p:cNvSpPr txBox="1">
            <a:spLocks/>
          </p:cNvSpPr>
          <p:nvPr/>
        </p:nvSpPr>
        <p:spPr>
          <a:xfrm>
            <a:off x="813965" y="2521863"/>
            <a:ext cx="1500889" cy="706964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1400" dirty="0">
                <a:latin typeface="Segoe UI" panose="020B0502040204020203" pitchFamily="34" charset="0"/>
                <a:cs typeface="Segoe UI" panose="020B0502040204020203" pitchFamily="34" charset="0"/>
              </a:rPr>
              <a:t>Reuniões de retrospectiva para ajustes no fluxo de trabalho</a:t>
            </a:r>
            <a:endParaRPr lang="pt-BR" sz="1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61387ABF-A815-0373-D006-15D94E509A3B}"/>
              </a:ext>
            </a:extLst>
          </p:cNvPr>
          <p:cNvSpPr txBox="1">
            <a:spLocks/>
          </p:cNvSpPr>
          <p:nvPr/>
        </p:nvSpPr>
        <p:spPr bwMode="gray">
          <a:xfrm>
            <a:off x="616081" y="902816"/>
            <a:ext cx="1686856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t-BR" sz="1600" b="1" dirty="0"/>
              <a:t>6. CULTURA DE COLABORAÇÃO E FEEDBACK CONTÍNUO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170905678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C841F4-9B68-CF35-714D-9E1DC6841B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725E18A9-8A63-B546-A022-131A5FEFC8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7A9EA-992D-466B-AFF2-8B3A11631612}" type="slidenum">
              <a:rPr lang="es-CL" smtClean="0"/>
              <a:t>43</a:t>
            </a:fld>
            <a:endParaRPr lang="es-CL"/>
          </a:p>
        </p:txBody>
      </p:sp>
      <p:pic>
        <p:nvPicPr>
          <p:cNvPr id="6" name="Imagem 5" descr="Tela de celular com texto preto sobre fundo branco&#10;&#10;Descrição gerada automaticamente com confiança média">
            <a:extLst>
              <a:ext uri="{FF2B5EF4-FFF2-40B4-BE49-F238E27FC236}">
                <a16:creationId xmlns:a16="http://schemas.microsoft.com/office/drawing/2014/main" id="{7EBD7C0D-C78B-011E-C191-27F672CEDC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285" y="417282"/>
            <a:ext cx="2450088" cy="6231194"/>
          </a:xfrm>
          <a:prstGeom prst="rect">
            <a:avLst/>
          </a:prstGeom>
        </p:spPr>
      </p:pic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3CE2D9BB-D3D8-3333-FD54-780B120D665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32286914"/>
              </p:ext>
            </p:extLst>
          </p:nvPr>
        </p:nvGraphicFramePr>
        <p:xfrm>
          <a:off x="1966686" y="522514"/>
          <a:ext cx="10322560" cy="61795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3303428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EAD742-D922-4731-8A9B-50BEDE0590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9923E7-05BF-FD7D-7880-CDC72D7E05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9197586" cy="706964"/>
          </a:xfrm>
        </p:spPr>
        <p:txBody>
          <a:bodyPr>
            <a:noAutofit/>
          </a:bodyPr>
          <a:lstStyle/>
          <a:p>
            <a:pPr algn="ctr"/>
            <a:r>
              <a:rPr lang="pt-BR" b="1" dirty="0"/>
              <a:t>7</a:t>
            </a:r>
            <a:r>
              <a:rPr lang="pt-BR" sz="3600" b="1" dirty="0"/>
              <a:t>. REVISÃO E OTIMIZAÇÃO DO PROCESSO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719F4200-BDF3-5255-9F4F-A2979FA07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F687A9EA-992D-466B-AFF2-8B3A11631612}" type="slidenum">
              <a:rPr lang="es-CL" smtClean="0"/>
              <a:t>44</a:t>
            </a:fld>
            <a:endParaRPr lang="es-CL"/>
          </a:p>
        </p:txBody>
      </p:sp>
      <p:sp>
        <p:nvSpPr>
          <p:cNvPr id="9" name="Caixa de texto 37" descr="Número 2">
            <a:extLst>
              <a:ext uri="{FF2B5EF4-FFF2-40B4-BE49-F238E27FC236}">
                <a16:creationId xmlns:a16="http://schemas.microsoft.com/office/drawing/2014/main" id="{CC54A3CD-4124-DB93-5093-D4AA5F9F99EA}"/>
              </a:ext>
            </a:extLst>
          </p:cNvPr>
          <p:cNvSpPr txBox="1">
            <a:spLocks noChangeAspect="1"/>
          </p:cNvSpPr>
          <p:nvPr/>
        </p:nvSpPr>
        <p:spPr bwMode="blackWhite">
          <a:xfrm>
            <a:off x="488894" y="2234583"/>
            <a:ext cx="493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</a:lstStyle>
          <a:p>
            <a:pPr algn="ctr" rtl="0"/>
            <a:r>
              <a:rPr lang="pt-BR">
                <a:solidFill>
                  <a:schemeClr val="bg1"/>
                </a:solidFill>
                <a:cs typeface="Segoe UI Semibold" panose="020B0702040204020203" pitchFamily="34" charset="0"/>
              </a:rPr>
              <a:t>2</a:t>
            </a:r>
          </a:p>
        </p:txBody>
      </p:sp>
      <p:sp>
        <p:nvSpPr>
          <p:cNvPr id="17" name="Oval 36" descr="Círculo pequeno">
            <a:extLst>
              <a:ext uri="{FF2B5EF4-FFF2-40B4-BE49-F238E27FC236}">
                <a16:creationId xmlns:a16="http://schemas.microsoft.com/office/drawing/2014/main" id="{E97A04C7-451B-6630-CDE0-501445C01569}"/>
              </a:ext>
            </a:extLst>
          </p:cNvPr>
          <p:cNvSpPr>
            <a:spLocks noChangeAspect="1"/>
          </p:cNvSpPr>
          <p:nvPr/>
        </p:nvSpPr>
        <p:spPr bwMode="blackWhite">
          <a:xfrm>
            <a:off x="382150" y="2925172"/>
            <a:ext cx="409838" cy="4098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</a:lstStyle>
          <a:p>
            <a:pPr algn="ctr" rtl="0"/>
            <a:r>
              <a:rPr lang="pt-BR" dirty="0"/>
              <a:t>1</a:t>
            </a:r>
          </a:p>
        </p:txBody>
      </p:sp>
      <p:sp>
        <p:nvSpPr>
          <p:cNvPr id="18" name="Oval 36" descr="Círculo pequeno">
            <a:extLst>
              <a:ext uri="{FF2B5EF4-FFF2-40B4-BE49-F238E27FC236}">
                <a16:creationId xmlns:a16="http://schemas.microsoft.com/office/drawing/2014/main" id="{E2BC5F6E-7000-7AD6-A883-0AB7AD9ED1BD}"/>
              </a:ext>
            </a:extLst>
          </p:cNvPr>
          <p:cNvSpPr>
            <a:spLocks noChangeAspect="1"/>
          </p:cNvSpPr>
          <p:nvPr/>
        </p:nvSpPr>
        <p:spPr bwMode="blackWhite">
          <a:xfrm>
            <a:off x="393040" y="4848775"/>
            <a:ext cx="409838" cy="4098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</a:lstStyle>
          <a:p>
            <a:pPr algn="ctr" rtl="0"/>
            <a:r>
              <a:rPr lang="pt-BR" dirty="0"/>
              <a:t>2</a:t>
            </a:r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457D078B-AD80-994F-5FA0-942FA3BB439A}"/>
              </a:ext>
            </a:extLst>
          </p:cNvPr>
          <p:cNvSpPr txBox="1"/>
          <p:nvPr/>
        </p:nvSpPr>
        <p:spPr>
          <a:xfrm>
            <a:off x="814293" y="2925172"/>
            <a:ext cx="522244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Avaliar os KPIs </a:t>
            </a:r>
            <a:r>
              <a:rPr lang="pt-BR" sz="2400" dirty="0">
                <a:latin typeface="Segoe UI" panose="020B0502040204020203" pitchFamily="34" charset="0"/>
                <a:cs typeface="Segoe UI" panose="020B0502040204020203" pitchFamily="34" charset="0"/>
              </a:rPr>
              <a:t>definidos na Etapa 2</a:t>
            </a:r>
            <a:endParaRPr lang="pt-BR" sz="2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pt-BR" sz="2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pt-BR" sz="2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pt-BR" sz="2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pt-BR" sz="2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pt-BR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Identificar melhorias </a:t>
            </a:r>
            <a:r>
              <a:rPr lang="pt-BR" sz="2400" dirty="0">
                <a:latin typeface="Segoe UI" panose="020B0502040204020203" pitchFamily="34" charset="0"/>
                <a:cs typeface="Segoe UI" panose="020B0502040204020203" pitchFamily="34" charset="0"/>
              </a:rPr>
              <a:t>adicionais para automação</a:t>
            </a:r>
          </a:p>
        </p:txBody>
      </p:sp>
      <p:sp>
        <p:nvSpPr>
          <p:cNvPr id="14" name="Oval 36" descr="Círculo pequeno">
            <a:extLst>
              <a:ext uri="{FF2B5EF4-FFF2-40B4-BE49-F238E27FC236}">
                <a16:creationId xmlns:a16="http://schemas.microsoft.com/office/drawing/2014/main" id="{306D1094-6F98-07B2-8481-E9A4016CCFD6}"/>
              </a:ext>
            </a:extLst>
          </p:cNvPr>
          <p:cNvSpPr>
            <a:spLocks noChangeAspect="1"/>
          </p:cNvSpPr>
          <p:nvPr/>
        </p:nvSpPr>
        <p:spPr bwMode="blackWhite">
          <a:xfrm>
            <a:off x="6330334" y="2925172"/>
            <a:ext cx="409838" cy="4098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</a:lstStyle>
          <a:p>
            <a:pPr algn="ctr" rtl="0"/>
            <a:r>
              <a:rPr lang="pt-BR" dirty="0"/>
              <a:t>3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47987E29-7936-CAE6-B748-B90711696A1B}"/>
              </a:ext>
            </a:extLst>
          </p:cNvPr>
          <p:cNvSpPr txBox="1"/>
          <p:nvPr/>
        </p:nvSpPr>
        <p:spPr>
          <a:xfrm>
            <a:off x="6762478" y="2874370"/>
            <a:ext cx="487029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Revisar</a:t>
            </a:r>
            <a:r>
              <a:rPr lang="pt-BR" sz="2400" dirty="0">
                <a:latin typeface="Segoe UI" panose="020B0502040204020203" pitchFamily="34" charset="0"/>
                <a:cs typeface="Segoe UI" panose="020B0502040204020203" pitchFamily="34" charset="0"/>
              </a:rPr>
              <a:t> práticas e </a:t>
            </a:r>
            <a:r>
              <a:rPr lang="pt-BR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ajustar</a:t>
            </a:r>
            <a:r>
              <a:rPr lang="pt-BR" sz="2400" dirty="0">
                <a:latin typeface="Segoe UI" panose="020B0502040204020203" pitchFamily="34" charset="0"/>
                <a:cs typeface="Segoe UI" panose="020B0502040204020203" pitchFamily="34" charset="0"/>
              </a:rPr>
              <a:t> processos conforme necessário</a:t>
            </a:r>
            <a:endParaRPr lang="pt-BR" sz="2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pt-BR" sz="2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pt-BR" sz="2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018401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A2E65F-4CBE-74D6-F32B-8874F4A4C3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214716-8EAC-633B-1F2C-1A9991FFE0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9197586" cy="706964"/>
          </a:xfrm>
        </p:spPr>
        <p:txBody>
          <a:bodyPr>
            <a:noAutofit/>
          </a:bodyPr>
          <a:lstStyle/>
          <a:p>
            <a:pPr algn="ctr"/>
            <a:r>
              <a:rPr lang="pt-BR" b="1" dirty="0"/>
              <a:t>8</a:t>
            </a:r>
            <a:r>
              <a:rPr lang="pt-BR" sz="3600" b="1" dirty="0"/>
              <a:t>. EXPANSÃO E MANUTENÇÃO DA CULTURA DEVOPS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CA622B55-B2A5-2041-2FB7-13D2AA94F8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F687A9EA-992D-466B-AFF2-8B3A11631612}" type="slidenum">
              <a:rPr lang="es-CL" smtClean="0"/>
              <a:t>45</a:t>
            </a:fld>
            <a:endParaRPr lang="es-CL"/>
          </a:p>
        </p:txBody>
      </p:sp>
      <p:sp>
        <p:nvSpPr>
          <p:cNvPr id="9" name="Caixa de texto 37" descr="Número 2">
            <a:extLst>
              <a:ext uri="{FF2B5EF4-FFF2-40B4-BE49-F238E27FC236}">
                <a16:creationId xmlns:a16="http://schemas.microsoft.com/office/drawing/2014/main" id="{5D25027F-7096-A70A-8AA1-971EB9AEB9B7}"/>
              </a:ext>
            </a:extLst>
          </p:cNvPr>
          <p:cNvSpPr txBox="1">
            <a:spLocks noChangeAspect="1"/>
          </p:cNvSpPr>
          <p:nvPr/>
        </p:nvSpPr>
        <p:spPr bwMode="blackWhite">
          <a:xfrm>
            <a:off x="488894" y="2234583"/>
            <a:ext cx="493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</a:lstStyle>
          <a:p>
            <a:pPr algn="ctr" rtl="0"/>
            <a:r>
              <a:rPr lang="pt-BR">
                <a:solidFill>
                  <a:schemeClr val="bg1"/>
                </a:solidFill>
                <a:cs typeface="Segoe UI Semibold" panose="020B0702040204020203" pitchFamily="34" charset="0"/>
              </a:rPr>
              <a:t>2</a:t>
            </a:r>
          </a:p>
        </p:txBody>
      </p:sp>
      <p:sp>
        <p:nvSpPr>
          <p:cNvPr id="17" name="Oval 36" descr="Círculo pequeno">
            <a:extLst>
              <a:ext uri="{FF2B5EF4-FFF2-40B4-BE49-F238E27FC236}">
                <a16:creationId xmlns:a16="http://schemas.microsoft.com/office/drawing/2014/main" id="{9E3F3267-B031-B4FF-7F8D-3BECBF0F17D9}"/>
              </a:ext>
            </a:extLst>
          </p:cNvPr>
          <p:cNvSpPr>
            <a:spLocks noChangeAspect="1"/>
          </p:cNvSpPr>
          <p:nvPr/>
        </p:nvSpPr>
        <p:spPr bwMode="blackWhite">
          <a:xfrm>
            <a:off x="382150" y="2620373"/>
            <a:ext cx="409838" cy="4098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</a:lstStyle>
          <a:p>
            <a:pPr algn="ctr" rtl="0"/>
            <a:r>
              <a:rPr lang="pt-BR" dirty="0"/>
              <a:t>1</a:t>
            </a:r>
          </a:p>
        </p:txBody>
      </p:sp>
      <p:sp>
        <p:nvSpPr>
          <p:cNvPr id="18" name="Oval 36" descr="Círculo pequeno">
            <a:extLst>
              <a:ext uri="{FF2B5EF4-FFF2-40B4-BE49-F238E27FC236}">
                <a16:creationId xmlns:a16="http://schemas.microsoft.com/office/drawing/2014/main" id="{224DE4D0-0F0E-A3C1-C6ED-F8573CFEB231}"/>
              </a:ext>
            </a:extLst>
          </p:cNvPr>
          <p:cNvSpPr>
            <a:spLocks noChangeAspect="1"/>
          </p:cNvSpPr>
          <p:nvPr/>
        </p:nvSpPr>
        <p:spPr bwMode="blackWhite">
          <a:xfrm>
            <a:off x="393040" y="4543976"/>
            <a:ext cx="409838" cy="4098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</a:lstStyle>
          <a:p>
            <a:pPr algn="ctr" rtl="0"/>
            <a:r>
              <a:rPr lang="pt-BR" dirty="0"/>
              <a:t>2</a:t>
            </a:r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DD058552-D14B-3EB4-E20B-31EAB0F6A6FA}"/>
              </a:ext>
            </a:extLst>
          </p:cNvPr>
          <p:cNvSpPr txBox="1"/>
          <p:nvPr/>
        </p:nvSpPr>
        <p:spPr>
          <a:xfrm>
            <a:off x="814294" y="2620373"/>
            <a:ext cx="487029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Estabelecer </a:t>
            </a:r>
            <a:r>
              <a:rPr lang="pt-BR" sz="2400" dirty="0">
                <a:latin typeface="Segoe UI" panose="020B0502040204020203" pitchFamily="34" charset="0"/>
                <a:cs typeface="Segoe UI" panose="020B0502040204020203" pitchFamily="34" charset="0"/>
              </a:rPr>
              <a:t>práticas</a:t>
            </a:r>
            <a:r>
              <a:rPr lang="pt-BR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sz="2400" dirty="0">
                <a:latin typeface="Segoe UI" panose="020B0502040204020203" pitchFamily="34" charset="0"/>
                <a:cs typeface="Segoe UI" panose="020B0502040204020203" pitchFamily="34" charset="0"/>
              </a:rPr>
              <a:t>de </a:t>
            </a:r>
            <a:r>
              <a:rPr lang="pt-BR" sz="2400" dirty="0" err="1">
                <a:latin typeface="Segoe UI" panose="020B0502040204020203" pitchFamily="34" charset="0"/>
                <a:cs typeface="Segoe UI" panose="020B0502040204020203" pitchFamily="34" charset="0"/>
              </a:rPr>
              <a:t>DevSecOps</a:t>
            </a:r>
            <a:endParaRPr lang="pt-BR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pt-BR" sz="2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pt-BR" sz="2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pt-BR" sz="2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pt-BR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Monitorar</a:t>
            </a:r>
            <a:r>
              <a:rPr lang="pt-BR" sz="2400" dirty="0">
                <a:latin typeface="Segoe UI" panose="020B0502040204020203" pitchFamily="34" charset="0"/>
                <a:cs typeface="Segoe UI" panose="020B0502040204020203" pitchFamily="34" charset="0"/>
              </a:rPr>
              <a:t> evolução dos KPIs</a:t>
            </a:r>
          </a:p>
        </p:txBody>
      </p:sp>
      <p:sp>
        <p:nvSpPr>
          <p:cNvPr id="14" name="Oval 36" descr="Círculo pequeno">
            <a:extLst>
              <a:ext uri="{FF2B5EF4-FFF2-40B4-BE49-F238E27FC236}">
                <a16:creationId xmlns:a16="http://schemas.microsoft.com/office/drawing/2014/main" id="{8BDACC0B-4492-8DD0-8248-7282115249A3}"/>
              </a:ext>
            </a:extLst>
          </p:cNvPr>
          <p:cNvSpPr>
            <a:spLocks noChangeAspect="1"/>
          </p:cNvSpPr>
          <p:nvPr/>
        </p:nvSpPr>
        <p:spPr bwMode="blackWhite">
          <a:xfrm>
            <a:off x="6330334" y="2620373"/>
            <a:ext cx="409838" cy="4098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</a:lstStyle>
          <a:p>
            <a:pPr algn="ctr" rtl="0"/>
            <a:r>
              <a:rPr lang="pt-BR" dirty="0"/>
              <a:t>3</a:t>
            </a:r>
          </a:p>
        </p:txBody>
      </p:sp>
      <p:sp>
        <p:nvSpPr>
          <p:cNvPr id="15" name="Oval 36" descr="Círculo pequeno">
            <a:extLst>
              <a:ext uri="{FF2B5EF4-FFF2-40B4-BE49-F238E27FC236}">
                <a16:creationId xmlns:a16="http://schemas.microsoft.com/office/drawing/2014/main" id="{AD291836-3EFF-BF66-F9C1-332B5EFFBF4C}"/>
              </a:ext>
            </a:extLst>
          </p:cNvPr>
          <p:cNvSpPr>
            <a:spLocks noChangeAspect="1"/>
          </p:cNvSpPr>
          <p:nvPr/>
        </p:nvSpPr>
        <p:spPr bwMode="blackWhite">
          <a:xfrm>
            <a:off x="6341224" y="4543976"/>
            <a:ext cx="409838" cy="4098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</a:lstStyle>
          <a:p>
            <a:pPr algn="ctr" rtl="0"/>
            <a:r>
              <a:rPr lang="pt-BR" dirty="0"/>
              <a:t>4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D325E7EA-3185-4239-62E4-6021FAF4602A}"/>
              </a:ext>
            </a:extLst>
          </p:cNvPr>
          <p:cNvSpPr txBox="1"/>
          <p:nvPr/>
        </p:nvSpPr>
        <p:spPr>
          <a:xfrm>
            <a:off x="6762478" y="2620373"/>
            <a:ext cx="487029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Segoe UI" panose="020B0502040204020203" pitchFamily="34" charset="0"/>
                <a:cs typeface="Segoe UI" panose="020B0502040204020203" pitchFamily="34" charset="0"/>
              </a:rPr>
              <a:t>Implementar processos de </a:t>
            </a:r>
            <a:r>
              <a:rPr lang="pt-BR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governança e compliance</a:t>
            </a:r>
          </a:p>
          <a:p>
            <a:endParaRPr lang="pt-BR" sz="2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pt-BR" sz="2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pt-BR" sz="2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pt-BR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Atualização contínua </a:t>
            </a:r>
            <a:r>
              <a:rPr lang="pt-BR" sz="2400" dirty="0">
                <a:latin typeface="Segoe UI" panose="020B0502040204020203" pitchFamily="34" charset="0"/>
                <a:cs typeface="Segoe UI" panose="020B0502040204020203" pitchFamily="34" charset="0"/>
              </a:rPr>
              <a:t>de treinamentos e documentação</a:t>
            </a:r>
          </a:p>
        </p:txBody>
      </p:sp>
    </p:spTree>
    <p:extLst>
      <p:ext uri="{BB962C8B-B14F-4D97-AF65-F5344CB8AC3E}">
        <p14:creationId xmlns:p14="http://schemas.microsoft.com/office/powerpoint/2010/main" val="377648023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8608428-B427-2680-2C4C-4F35BD436F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0621" y="2552700"/>
            <a:ext cx="4068979" cy="3416300"/>
          </a:xfrm>
        </p:spPr>
        <p:txBody>
          <a:bodyPr>
            <a:normAutofit fontScale="92500"/>
          </a:bodyPr>
          <a:lstStyle/>
          <a:p>
            <a:r>
              <a:rPr lang="pt-BR" sz="2400" b="0" i="0" dirty="0" err="1">
                <a:solidFill>
                  <a:srgbClr val="001D35"/>
                </a:solidFill>
                <a:effectLst/>
                <a:latin typeface="Google Sans"/>
              </a:rPr>
              <a:t>DevSecOps</a:t>
            </a:r>
            <a:r>
              <a:rPr lang="pt-BR" sz="2400" b="0" i="0" dirty="0">
                <a:solidFill>
                  <a:srgbClr val="001D35"/>
                </a:solidFill>
                <a:effectLst/>
                <a:latin typeface="Google Sans"/>
              </a:rPr>
              <a:t> é uma metodologia que integra testes de segurança em todas as etapas do desenvolvimento de software. </a:t>
            </a:r>
          </a:p>
          <a:p>
            <a:endParaRPr lang="pt-BR" sz="2400" dirty="0">
              <a:solidFill>
                <a:srgbClr val="001D35"/>
              </a:solidFill>
              <a:latin typeface="Google Sans"/>
            </a:endParaRPr>
          </a:p>
          <a:p>
            <a:r>
              <a:rPr lang="pt-BR" sz="2400" b="0" i="0" dirty="0">
                <a:solidFill>
                  <a:srgbClr val="001D35"/>
                </a:solidFill>
                <a:effectLst/>
                <a:latin typeface="Google Sans"/>
              </a:rPr>
              <a:t>O termo é uma junção das palavras </a:t>
            </a:r>
            <a:r>
              <a:rPr lang="pt-BR" sz="2400" b="1" i="0" dirty="0" err="1">
                <a:solidFill>
                  <a:srgbClr val="001D35"/>
                </a:solidFill>
                <a:effectLst/>
                <a:latin typeface="Google Sans"/>
              </a:rPr>
              <a:t>development</a:t>
            </a:r>
            <a:r>
              <a:rPr lang="pt-BR" sz="2400" b="0" i="0" dirty="0">
                <a:solidFill>
                  <a:srgbClr val="001D35"/>
                </a:solidFill>
                <a:effectLst/>
                <a:latin typeface="Google Sans"/>
              </a:rPr>
              <a:t>, </a:t>
            </a:r>
            <a:r>
              <a:rPr lang="pt-BR" sz="2400" b="1" i="0" dirty="0" err="1">
                <a:solidFill>
                  <a:srgbClr val="001D35"/>
                </a:solidFill>
                <a:effectLst/>
                <a:latin typeface="Google Sans"/>
              </a:rPr>
              <a:t>security</a:t>
            </a:r>
            <a:r>
              <a:rPr lang="pt-BR" sz="2400" b="0" i="0" dirty="0">
                <a:solidFill>
                  <a:srgbClr val="001D35"/>
                </a:solidFill>
                <a:effectLst/>
                <a:latin typeface="Google Sans"/>
              </a:rPr>
              <a:t> e </a:t>
            </a:r>
            <a:r>
              <a:rPr lang="pt-BR" sz="2400" b="1" i="0" dirty="0" err="1">
                <a:solidFill>
                  <a:srgbClr val="001D35"/>
                </a:solidFill>
                <a:effectLst/>
                <a:latin typeface="Google Sans"/>
              </a:rPr>
              <a:t>operations</a:t>
            </a:r>
            <a:r>
              <a:rPr lang="pt-BR" sz="2400" dirty="0">
                <a:solidFill>
                  <a:srgbClr val="001D35"/>
                </a:solidFill>
                <a:latin typeface="Google Sans"/>
              </a:rPr>
              <a:t>;</a:t>
            </a:r>
            <a:endParaRPr lang="pt-BR" sz="2400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30D233E-45E9-1AD7-6096-0219EB4562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7A9EA-992D-466B-AFF2-8B3A11631612}" type="slidenum">
              <a:rPr lang="es-CL" smtClean="0"/>
              <a:t>46</a:t>
            </a:fld>
            <a:endParaRPr lang="es-CL"/>
          </a:p>
        </p:txBody>
      </p:sp>
      <p:pic>
        <p:nvPicPr>
          <p:cNvPr id="8194" name="Picture 2" descr="Como começar com DevSecOps - Luiz Pessol">
            <a:extLst>
              <a:ext uri="{FF2B5EF4-FFF2-40B4-BE49-F238E27FC236}">
                <a16:creationId xmlns:a16="http://schemas.microsoft.com/office/drawing/2014/main" id="{9566B243-9DD2-C317-B11E-9F7078CD54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5863" y="2716247"/>
            <a:ext cx="3321808" cy="3321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6AAD2FF2-CA64-6A1F-B80E-02085323E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2056" y="819945"/>
            <a:ext cx="7535206" cy="706964"/>
          </a:xfrm>
        </p:spPr>
        <p:txBody>
          <a:bodyPr/>
          <a:lstStyle/>
          <a:p>
            <a:r>
              <a:rPr lang="pt-BR" sz="2800" b="1" dirty="0">
                <a:latin typeface="Segoe UI" panose="020B0502040204020203" pitchFamily="34" charset="0"/>
                <a:cs typeface="Segoe UI" panose="020B0502040204020203" pitchFamily="34" charset="0"/>
              </a:rPr>
              <a:t>Estabelecer </a:t>
            </a:r>
            <a:r>
              <a:rPr lang="pt-BR" sz="2800" dirty="0">
                <a:latin typeface="Segoe UI" panose="020B0502040204020203" pitchFamily="34" charset="0"/>
                <a:cs typeface="Segoe UI" panose="020B0502040204020203" pitchFamily="34" charset="0"/>
              </a:rPr>
              <a:t>práticas</a:t>
            </a:r>
            <a:r>
              <a:rPr lang="pt-BR" sz="2800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sz="2800" dirty="0">
                <a:latin typeface="Segoe UI" panose="020B0502040204020203" pitchFamily="34" charset="0"/>
                <a:cs typeface="Segoe UI" panose="020B0502040204020203" pitchFamily="34" charset="0"/>
              </a:rPr>
              <a:t>de </a:t>
            </a:r>
            <a:r>
              <a:rPr lang="pt-BR" sz="2800" dirty="0" err="1">
                <a:latin typeface="Segoe UI" panose="020B0502040204020203" pitchFamily="34" charset="0"/>
                <a:cs typeface="Segoe UI" panose="020B0502040204020203" pitchFamily="34" charset="0"/>
              </a:rPr>
              <a:t>DevSecOps</a:t>
            </a:r>
            <a:endParaRPr lang="pt-BR" sz="2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53496E94-25D3-114B-4078-F04D272076C2}"/>
              </a:ext>
            </a:extLst>
          </p:cNvPr>
          <p:cNvSpPr txBox="1">
            <a:spLocks/>
          </p:cNvSpPr>
          <p:nvPr/>
        </p:nvSpPr>
        <p:spPr bwMode="gray">
          <a:xfrm>
            <a:off x="556812" y="877415"/>
            <a:ext cx="2372400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t-BR" sz="1600" b="1" dirty="0"/>
              <a:t>8. EXPANSÃO E MANUTENÇÃO DA CULTURA DEVOPS</a:t>
            </a:r>
            <a:endParaRPr lang="pt-BR" sz="2400" dirty="0"/>
          </a:p>
        </p:txBody>
      </p:sp>
      <p:pic>
        <p:nvPicPr>
          <p:cNvPr id="10" name="Picture 9" descr="A diagram of software components&#10;&#10;Description automatically generated">
            <a:extLst>
              <a:ext uri="{FF2B5EF4-FFF2-40B4-BE49-F238E27FC236}">
                <a16:creationId xmlns:a16="http://schemas.microsoft.com/office/drawing/2014/main" id="{DF27EB24-1B09-E93E-11AC-8911A7072A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1944" y="2858219"/>
            <a:ext cx="4409435" cy="2847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39633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828C5C-A9E5-80EA-2FAD-C8805EF5B1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03B5AE03-CFAB-B9A1-D05E-DB6DBE0E9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7A9EA-992D-466B-AFF2-8B3A11631612}" type="slidenum">
              <a:rPr lang="es-CL" smtClean="0"/>
              <a:t>47</a:t>
            </a:fld>
            <a:endParaRPr lang="es-CL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61159152-ADD7-C36D-4876-6A4D62BD41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2056" y="819945"/>
            <a:ext cx="7535206" cy="706964"/>
          </a:xfrm>
        </p:spPr>
        <p:txBody>
          <a:bodyPr/>
          <a:lstStyle/>
          <a:p>
            <a:r>
              <a:rPr lang="pt-BR" sz="2800" b="1" dirty="0">
                <a:latin typeface="Segoe UI" panose="020B0502040204020203" pitchFamily="34" charset="0"/>
                <a:cs typeface="Segoe UI" panose="020B0502040204020203" pitchFamily="34" charset="0"/>
              </a:rPr>
              <a:t>Estabelecer </a:t>
            </a:r>
            <a:r>
              <a:rPr lang="pt-BR" sz="2800" dirty="0">
                <a:latin typeface="Segoe UI" panose="020B0502040204020203" pitchFamily="34" charset="0"/>
                <a:cs typeface="Segoe UI" panose="020B0502040204020203" pitchFamily="34" charset="0"/>
              </a:rPr>
              <a:t>práticas</a:t>
            </a:r>
            <a:r>
              <a:rPr lang="pt-BR" sz="2800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sz="2800" dirty="0">
                <a:latin typeface="Segoe UI" panose="020B0502040204020203" pitchFamily="34" charset="0"/>
                <a:cs typeface="Segoe UI" panose="020B0502040204020203" pitchFamily="34" charset="0"/>
              </a:rPr>
              <a:t>de </a:t>
            </a:r>
            <a:r>
              <a:rPr lang="pt-BR" sz="2800" dirty="0" err="1">
                <a:latin typeface="Segoe UI" panose="020B0502040204020203" pitchFamily="34" charset="0"/>
                <a:cs typeface="Segoe UI" panose="020B0502040204020203" pitchFamily="34" charset="0"/>
              </a:rPr>
              <a:t>DevSecOps</a:t>
            </a:r>
            <a:endParaRPr lang="pt-BR" sz="2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237A33C1-546A-8173-00FD-94C6B795D225}"/>
              </a:ext>
            </a:extLst>
          </p:cNvPr>
          <p:cNvSpPr txBox="1">
            <a:spLocks/>
          </p:cNvSpPr>
          <p:nvPr/>
        </p:nvSpPr>
        <p:spPr bwMode="gray">
          <a:xfrm>
            <a:off x="556812" y="877415"/>
            <a:ext cx="2372400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t-BR" sz="1600" b="1" dirty="0"/>
              <a:t>8. EXPANSÃO E MANUTENÇÃO DA CULTURA DEVOPS</a:t>
            </a:r>
            <a:endParaRPr lang="pt-BR" sz="2400" dirty="0"/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5EE9EDEC-3960-D5D1-4314-04C13B9AF7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8427" y="3157976"/>
            <a:ext cx="5522742" cy="3523216"/>
          </a:xfrm>
          <a:prstGeom prst="rect">
            <a:avLst/>
          </a:prstGeom>
        </p:spPr>
      </p:pic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01756880-A027-3F21-6E2D-E248F3D23D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1669" y="4919584"/>
            <a:ext cx="4344572" cy="1469646"/>
          </a:xfrm>
          <a:prstGeom prst="rect">
            <a:avLst/>
          </a:prstGeom>
        </p:spPr>
      </p:pic>
      <p:pic>
        <p:nvPicPr>
          <p:cNvPr id="14" name="Picture 13" descr="A screenshot of a computer&#10;&#10;Description automatically generated">
            <a:extLst>
              <a:ext uri="{FF2B5EF4-FFF2-40B4-BE49-F238E27FC236}">
                <a16:creationId xmlns:a16="http://schemas.microsoft.com/office/drawing/2014/main" id="{98995C81-F1EA-FA7E-12A3-1AD1A55F18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3169" y="2407920"/>
            <a:ext cx="3369211" cy="2080374"/>
          </a:xfrm>
          <a:prstGeom prst="rect">
            <a:avLst/>
          </a:prstGeom>
        </p:spPr>
      </p:pic>
      <p:pic>
        <p:nvPicPr>
          <p:cNvPr id="2050" name="Picture 2" descr="SonarQube Continuous Inspection as a High-Visibility Tool">
            <a:extLst>
              <a:ext uri="{FF2B5EF4-FFF2-40B4-BE49-F238E27FC236}">
                <a16:creationId xmlns:a16="http://schemas.microsoft.com/office/drawing/2014/main" id="{062CAB33-E6D0-0CA7-8C76-A61048D462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812" y="2127513"/>
            <a:ext cx="1774585" cy="93165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438090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53A96A-B55F-1EC7-5100-6A6BEA51CA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C539158-D1C0-DB30-4184-7F51974D58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7A9EA-992D-466B-AFF2-8B3A11631612}" type="slidenum">
              <a:rPr lang="es-CL" smtClean="0"/>
              <a:t>48</a:t>
            </a:fld>
            <a:endParaRPr lang="es-CL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D5DF64F8-A972-85C9-D84B-D9223D1406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0592" y="1008094"/>
            <a:ext cx="7535206" cy="706964"/>
          </a:xfrm>
        </p:spPr>
        <p:txBody>
          <a:bodyPr/>
          <a:lstStyle/>
          <a:p>
            <a:r>
              <a:rPr lang="pt-BR" sz="2000" dirty="0">
                <a:latin typeface="Segoe UI" panose="020B0502040204020203" pitchFamily="34" charset="0"/>
                <a:cs typeface="Segoe UI" panose="020B0502040204020203" pitchFamily="34" charset="0"/>
              </a:rPr>
              <a:t>Implementar processos de </a:t>
            </a:r>
            <a:r>
              <a:rPr lang="pt-BR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governança e compliance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FB184257-7388-B1BE-F3E5-4FAE48F01213}"/>
              </a:ext>
            </a:extLst>
          </p:cNvPr>
          <p:cNvSpPr txBox="1">
            <a:spLocks/>
          </p:cNvSpPr>
          <p:nvPr/>
        </p:nvSpPr>
        <p:spPr bwMode="gray">
          <a:xfrm>
            <a:off x="556812" y="877415"/>
            <a:ext cx="2372400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t-BR" sz="1600" b="1" dirty="0"/>
              <a:t>8. EXPANSÃO E MANUTENÇÃO DA CULTURA DEVOPS</a:t>
            </a:r>
            <a:endParaRPr lang="pt-BR" sz="2400" dirty="0"/>
          </a:p>
        </p:txBody>
      </p:sp>
      <p:pic>
        <p:nvPicPr>
          <p:cNvPr id="6146" name="Picture 2" descr="Um Framework para Compliance com a LGPD">
            <a:extLst>
              <a:ext uri="{FF2B5EF4-FFF2-40B4-BE49-F238E27FC236}">
                <a16:creationId xmlns:a16="http://schemas.microsoft.com/office/drawing/2014/main" id="{1B3C447A-A812-60E0-665C-6031D3638B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8195" y="2427423"/>
            <a:ext cx="4294750" cy="4330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Entenda o que é Compliance e como implementá-lo!">
            <a:extLst>
              <a:ext uri="{FF2B5EF4-FFF2-40B4-BE49-F238E27FC236}">
                <a16:creationId xmlns:a16="http://schemas.microsoft.com/office/drawing/2014/main" id="{827785B9-8214-8369-131B-BF5854D240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319" y="2427423"/>
            <a:ext cx="5325904" cy="403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719332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216BF3-00F2-BB18-D25A-2F2C90B183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6A794C0A-DBEC-0E84-600C-8771D678D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7A9EA-992D-466B-AFF2-8B3A11631612}" type="slidenum">
              <a:rPr lang="es-CL" smtClean="0"/>
              <a:t>49</a:t>
            </a:fld>
            <a:endParaRPr lang="es-CL"/>
          </a:p>
        </p:txBody>
      </p:sp>
      <p:sp>
        <p:nvSpPr>
          <p:cNvPr id="13" name="Título 1">
            <a:extLst>
              <a:ext uri="{FF2B5EF4-FFF2-40B4-BE49-F238E27FC236}">
                <a16:creationId xmlns:a16="http://schemas.microsoft.com/office/drawing/2014/main" id="{08D5559B-5CA4-68F7-6A45-FFAF4580DCAF}"/>
              </a:ext>
            </a:extLst>
          </p:cNvPr>
          <p:cNvSpPr txBox="1">
            <a:spLocks/>
          </p:cNvSpPr>
          <p:nvPr/>
        </p:nvSpPr>
        <p:spPr bwMode="gray">
          <a:xfrm>
            <a:off x="556811" y="877415"/>
            <a:ext cx="2331767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t-BR" sz="1600" b="1" dirty="0"/>
              <a:t>8. EXPANSÃO E MANUTENÇÃO DA CULTURA DEVOPS</a:t>
            </a:r>
            <a:endParaRPr lang="pt-BR" sz="2400" dirty="0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DFAEB03A-7ACF-BD22-BF5C-FC19C6F022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159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0282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99020F0-716C-E1A4-5595-230FC24513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7A9EA-992D-466B-AFF2-8B3A11631612}" type="slidenum">
              <a:rPr lang="es-CL" smtClean="0"/>
              <a:t>5</a:t>
            </a:fld>
            <a:endParaRPr lang="es-CL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59F96B3-F73C-C66A-752A-5DFD86B6C3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4954" y="2992717"/>
            <a:ext cx="8978047" cy="3404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C5C92210-0772-42B7-3AA7-A9C2298DCCFA}"/>
              </a:ext>
            </a:extLst>
          </p:cNvPr>
          <p:cNvSpPr txBox="1">
            <a:spLocks/>
          </p:cNvSpPr>
          <p:nvPr/>
        </p:nvSpPr>
        <p:spPr>
          <a:xfrm>
            <a:off x="587069" y="934617"/>
            <a:ext cx="2012575" cy="70696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800" b="1" dirty="0">
                <a:solidFill>
                  <a:schemeClr val="bg2"/>
                </a:solidFill>
              </a:rPr>
              <a:t>1. FORMAÇÃO E MENTORIA PARA ESTAGIÁRIOS E</a:t>
            </a:r>
            <a:br>
              <a:rPr lang="pt-BR" sz="1800" b="1" dirty="0">
                <a:solidFill>
                  <a:schemeClr val="bg2"/>
                </a:solidFill>
              </a:rPr>
            </a:br>
            <a:r>
              <a:rPr lang="pt-BR" sz="1800" b="1" dirty="0">
                <a:solidFill>
                  <a:schemeClr val="bg2"/>
                </a:solidFill>
              </a:rPr>
              <a:t>JUNIORES</a:t>
            </a:r>
            <a:endParaRPr lang="pt-BR" sz="2800" dirty="0">
              <a:solidFill>
                <a:schemeClr val="bg2"/>
              </a:solidFill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7D014DEC-91F7-ABC6-F4C6-AF1AA4721276}"/>
              </a:ext>
            </a:extLst>
          </p:cNvPr>
          <p:cNvSpPr txBox="1"/>
          <p:nvPr/>
        </p:nvSpPr>
        <p:spPr>
          <a:xfrm>
            <a:off x="2708727" y="749490"/>
            <a:ext cx="712990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PDI (Plano de Desenvolvimento Individual)</a:t>
            </a:r>
          </a:p>
        </p:txBody>
      </p:sp>
    </p:spTree>
    <p:extLst>
      <p:ext uri="{BB962C8B-B14F-4D97-AF65-F5344CB8AC3E}">
        <p14:creationId xmlns:p14="http://schemas.microsoft.com/office/powerpoint/2010/main" val="310632916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3AC493-A338-5867-856F-F065846131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5BE87A9-A2D1-7389-2A1B-7209D92FC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7A9EA-992D-466B-AFF2-8B3A11631612}" type="slidenum">
              <a:rPr lang="es-CL" smtClean="0"/>
              <a:t>50</a:t>
            </a:fld>
            <a:endParaRPr lang="es-CL"/>
          </a:p>
        </p:txBody>
      </p:sp>
      <p:sp>
        <p:nvSpPr>
          <p:cNvPr id="13" name="Título 1">
            <a:extLst>
              <a:ext uri="{FF2B5EF4-FFF2-40B4-BE49-F238E27FC236}">
                <a16:creationId xmlns:a16="http://schemas.microsoft.com/office/drawing/2014/main" id="{2E74E387-77EB-2836-F708-6A84F4D3AC3E}"/>
              </a:ext>
            </a:extLst>
          </p:cNvPr>
          <p:cNvSpPr txBox="1">
            <a:spLocks/>
          </p:cNvSpPr>
          <p:nvPr/>
        </p:nvSpPr>
        <p:spPr bwMode="gray">
          <a:xfrm>
            <a:off x="556811" y="877415"/>
            <a:ext cx="2331767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t-BR" sz="1600" b="1" dirty="0"/>
              <a:t>8. EXPANSÃO E MANUTENÇÃO DA CULTURA DEVOPS</a:t>
            </a:r>
            <a:endParaRPr lang="pt-BR" sz="2400" dirty="0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D51D8E99-B74A-C8C2-F47E-703EC4AE57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2837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66844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2F448CB3-7B4F-45D7-B7C0-DF553DF61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C5305EA-7A88-413D-BE8A-47A02476F0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pt-BR"/>
            </a:p>
          </p:txBody>
        </p:sp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FCA94DB5-FE56-4A3D-BC48-31B5595197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0731F17F-C9FC-0D66-ABB7-83DAF7309C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>
            <a:normAutofit/>
          </a:bodyPr>
          <a:lstStyle/>
          <a:p>
            <a:r>
              <a:rPr lang="pt-BR" b="1" dirty="0">
                <a:solidFill>
                  <a:srgbClr val="FFFFFF"/>
                </a:solidFill>
                <a:latin typeface="Abadi" panose="020B0604020104020204" pitchFamily="34" charset="0"/>
              </a:rPr>
              <a:t>Áreas de atuação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9ED434F-8767-46CC-B26B-5AF62FF01E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265DF57-140F-C318-1C83-F54BC570D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F687A9EA-992D-466B-AFF2-8B3A11631612}" type="slidenum">
              <a:rPr lang="es-CL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51</a:t>
            </a:fld>
            <a:endParaRPr lang="es-CL">
              <a:solidFill>
                <a:srgbClr val="FFFFFF"/>
              </a:solidFill>
            </a:endParaRPr>
          </a:p>
        </p:txBody>
      </p:sp>
      <p:graphicFrame>
        <p:nvGraphicFramePr>
          <p:cNvPr id="7" name="Espaço Reservado para Conteúdo 2">
            <a:extLst>
              <a:ext uri="{FF2B5EF4-FFF2-40B4-BE49-F238E27FC236}">
                <a16:creationId xmlns:a16="http://schemas.microsoft.com/office/drawing/2014/main" id="{F8B2CA6C-1195-3548-4C6C-E3CAF2CA524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42763823"/>
              </p:ext>
            </p:extLst>
          </p:nvPr>
        </p:nvGraphicFramePr>
        <p:xfrm>
          <a:off x="609600" y="2324100"/>
          <a:ext cx="7787341" cy="34226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8" name="Espaço Reservado para Conteúdo 2">
            <a:extLst>
              <a:ext uri="{FF2B5EF4-FFF2-40B4-BE49-F238E27FC236}">
                <a16:creationId xmlns:a16="http://schemas.microsoft.com/office/drawing/2014/main" id="{2E3F4B23-25AB-A762-7A68-9E27A3342B5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69464164"/>
              </p:ext>
            </p:extLst>
          </p:nvPr>
        </p:nvGraphicFramePr>
        <p:xfrm>
          <a:off x="8773459" y="2332318"/>
          <a:ext cx="2350152" cy="34226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28738695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B43158-0ECB-8E57-6969-0709B68D60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711E8E-0707-B13B-C321-0B4D0A85F0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>
            <a:normAutofit fontScale="90000"/>
          </a:bodyPr>
          <a:lstStyle/>
          <a:p>
            <a:r>
              <a:rPr lang="pt-BR" b="1" dirty="0">
                <a:solidFill>
                  <a:srgbClr val="FFFFFF"/>
                </a:solidFill>
                <a:latin typeface="Abadi" panose="020B0604020104020204" pitchFamily="34" charset="0"/>
              </a:rPr>
              <a:t>Por que a implantação de </a:t>
            </a:r>
            <a:r>
              <a:rPr lang="pt-BR" b="1" dirty="0" err="1">
                <a:solidFill>
                  <a:srgbClr val="FFFFFF"/>
                </a:solidFill>
                <a:latin typeface="Abadi" panose="020B0604020104020204" pitchFamily="34" charset="0"/>
              </a:rPr>
              <a:t>DevOps</a:t>
            </a:r>
            <a:r>
              <a:rPr lang="pt-BR" b="1" dirty="0">
                <a:solidFill>
                  <a:srgbClr val="FFFFFF"/>
                </a:solidFill>
                <a:latin typeface="Abadi" panose="020B0604020104020204" pitchFamily="34" charset="0"/>
              </a:rPr>
              <a:t> precisa de apoio estratégico?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559843A8-9EE2-8C12-7114-BC94AABBD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F687A9EA-992D-466B-AFF2-8B3A11631612}" type="slidenum">
              <a:rPr lang="es-CL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52</a:t>
            </a:fld>
            <a:endParaRPr lang="es-CL">
              <a:solidFill>
                <a:srgbClr val="FFFFFF"/>
              </a:solidFill>
            </a:endParaRPr>
          </a:p>
        </p:txBody>
      </p:sp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99739435-C4D4-958C-E04F-0F51989C320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55744223"/>
              </p:ext>
            </p:extLst>
          </p:nvPr>
        </p:nvGraphicFramePr>
        <p:xfrm>
          <a:off x="1777042" y="2547667"/>
          <a:ext cx="9023230" cy="37401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208420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09E8E7-BB32-27F7-697B-97FE1BD2AF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 </a:t>
            </a:r>
          </a:p>
        </p:txBody>
      </p:sp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85D45D19-64F2-8898-7BAE-6B8689B3DB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7019" y="5328093"/>
            <a:ext cx="6188518" cy="14023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CL" sz="1600" dirty="0"/>
              <a:t>E-mail: paulloestevam@gmail.com</a:t>
            </a:r>
          </a:p>
          <a:p>
            <a:pPr marL="0" indent="0">
              <a:buNone/>
            </a:pPr>
            <a:r>
              <a:rPr lang="es-CL" sz="1600" dirty="0" err="1"/>
              <a:t>Linkedin</a:t>
            </a:r>
            <a:r>
              <a:rPr lang="es-CL" sz="1600" dirty="0"/>
              <a:t>: https://www.linkedin.com/in/paulloestevam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ECFE08B-C905-95FB-5C61-1579F1AC8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F687A9EA-992D-466B-AFF2-8B3A11631612}" type="slidenum">
              <a:rPr lang="es-CL" smtClean="0"/>
              <a:t>53</a:t>
            </a:fld>
            <a:endParaRPr lang="es-CL"/>
          </a:p>
        </p:txBody>
      </p:sp>
      <p:sp>
        <p:nvSpPr>
          <p:cNvPr id="4" name="AutoShape 6">
            <a:extLst>
              <a:ext uri="{FF2B5EF4-FFF2-40B4-BE49-F238E27FC236}">
                <a16:creationId xmlns:a16="http://schemas.microsoft.com/office/drawing/2014/main" id="{7E7DAEF5-6E72-64FA-6C05-E57663D3D5B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994609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8A99E52E-6218-7A56-771A-5F114F6667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7A9EA-992D-466B-AFF2-8B3A11631612}" type="slidenum">
              <a:rPr lang="es-CL" smtClean="0"/>
              <a:t>6</a:t>
            </a:fld>
            <a:endParaRPr lang="es-CL"/>
          </a:p>
        </p:txBody>
      </p:sp>
      <p:pic>
        <p:nvPicPr>
          <p:cNvPr id="10" name="Imagem 9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4587E128-EA76-7FFA-8C7B-90FD40D685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224655" cy="6639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4341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FA439BE-5B14-84ED-195A-2522AFD72C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7A9EA-992D-466B-AFF2-8B3A11631612}" type="slidenum">
              <a:rPr lang="es-CL" smtClean="0"/>
              <a:t>7</a:t>
            </a:fld>
            <a:endParaRPr lang="es-CL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AD9B32F1-AA0D-1FF2-F889-EB45AD58A1C8}"/>
              </a:ext>
            </a:extLst>
          </p:cNvPr>
          <p:cNvSpPr txBox="1">
            <a:spLocks/>
          </p:cNvSpPr>
          <p:nvPr/>
        </p:nvSpPr>
        <p:spPr>
          <a:xfrm>
            <a:off x="587069" y="934617"/>
            <a:ext cx="2012575" cy="70696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800" b="1" dirty="0">
                <a:solidFill>
                  <a:schemeClr val="bg1"/>
                </a:solidFill>
              </a:rPr>
              <a:t>1. FORMAÇÃO E MENTORIA PARA ESTAGIÁRIOS E</a:t>
            </a:r>
            <a:br>
              <a:rPr lang="pt-BR" sz="1800" b="1" dirty="0">
                <a:solidFill>
                  <a:schemeClr val="bg1"/>
                </a:solidFill>
              </a:rPr>
            </a:br>
            <a:r>
              <a:rPr lang="pt-BR" sz="1800" b="1" dirty="0">
                <a:solidFill>
                  <a:schemeClr val="bg1"/>
                </a:solidFill>
              </a:rPr>
              <a:t>JUNIORES</a:t>
            </a:r>
            <a:endParaRPr lang="pt-BR" sz="2800" dirty="0">
              <a:solidFill>
                <a:schemeClr val="bg1"/>
              </a:solidFill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E27C673F-8C2F-998D-F250-9B9BAB1C479B}"/>
              </a:ext>
            </a:extLst>
          </p:cNvPr>
          <p:cNvSpPr txBox="1"/>
          <p:nvPr/>
        </p:nvSpPr>
        <p:spPr>
          <a:xfrm>
            <a:off x="2708727" y="749490"/>
            <a:ext cx="712990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PDI (Plano de Desenvolvimento Individual)</a:t>
            </a:r>
          </a:p>
        </p:txBody>
      </p:sp>
      <p:pic>
        <p:nvPicPr>
          <p:cNvPr id="3" name="Imagem 2" descr="Tabela&#10;&#10;O conteúdo gerado por IA pode estar incorreto.">
            <a:extLst>
              <a:ext uri="{FF2B5EF4-FFF2-40B4-BE49-F238E27FC236}">
                <a16:creationId xmlns:a16="http://schemas.microsoft.com/office/drawing/2014/main" id="{AE3C7078-2C34-6530-93BC-A618D22F2D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938" y="2736136"/>
            <a:ext cx="11592144" cy="2736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0247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2698ED-C521-22EE-94B2-94A9A693F0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03B215-74BF-D807-33C1-1CD29EAD6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9197586" cy="706964"/>
          </a:xfrm>
        </p:spPr>
        <p:txBody>
          <a:bodyPr>
            <a:noAutofit/>
          </a:bodyPr>
          <a:lstStyle/>
          <a:p>
            <a:pPr algn="ctr"/>
            <a:r>
              <a:rPr lang="pt-BR" sz="2800" b="1" dirty="0"/>
              <a:t>1. FORMAÇÃO E MENTORIA PARA ESTAGIÁRIOS E</a:t>
            </a:r>
            <a:br>
              <a:rPr lang="pt-BR" sz="2800" b="1" dirty="0"/>
            </a:br>
            <a:r>
              <a:rPr lang="pt-BR" sz="2800" b="1" dirty="0"/>
              <a:t>JUNIORES</a:t>
            </a:r>
            <a:endParaRPr lang="pt-BR" sz="4000" dirty="0"/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AE734AE3-A2D0-DDF6-28B1-E716C66000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F687A9EA-992D-466B-AFF2-8B3A11631612}" type="slidenum">
              <a:rPr lang="es-CL" smtClean="0"/>
              <a:t>8</a:t>
            </a:fld>
            <a:endParaRPr lang="es-CL"/>
          </a:p>
        </p:txBody>
      </p:sp>
      <p:sp>
        <p:nvSpPr>
          <p:cNvPr id="9" name="Caixa de texto 37" descr="Número 2">
            <a:extLst>
              <a:ext uri="{FF2B5EF4-FFF2-40B4-BE49-F238E27FC236}">
                <a16:creationId xmlns:a16="http://schemas.microsoft.com/office/drawing/2014/main" id="{FF2C7C6F-972D-BEAB-D50A-EF1C6F987530}"/>
              </a:ext>
            </a:extLst>
          </p:cNvPr>
          <p:cNvSpPr txBox="1">
            <a:spLocks noChangeAspect="1"/>
          </p:cNvSpPr>
          <p:nvPr/>
        </p:nvSpPr>
        <p:spPr bwMode="blackWhite">
          <a:xfrm>
            <a:off x="488894" y="2234583"/>
            <a:ext cx="493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</a:lstStyle>
          <a:p>
            <a:pPr algn="ctr" rtl="0"/>
            <a:r>
              <a:rPr lang="pt-BR" dirty="0">
                <a:solidFill>
                  <a:schemeClr val="bg1"/>
                </a:solidFill>
                <a:cs typeface="Segoe UI Semibold" panose="020B0702040204020203" pitchFamily="34" charset="0"/>
              </a:rPr>
              <a:t>2</a:t>
            </a:r>
          </a:p>
        </p:txBody>
      </p:sp>
      <p:sp>
        <p:nvSpPr>
          <p:cNvPr id="17" name="Oval 36" descr="Círculo pequeno">
            <a:extLst>
              <a:ext uri="{FF2B5EF4-FFF2-40B4-BE49-F238E27FC236}">
                <a16:creationId xmlns:a16="http://schemas.microsoft.com/office/drawing/2014/main" id="{99758F4C-B9E4-C405-8A6D-447618430C81}"/>
              </a:ext>
            </a:extLst>
          </p:cNvPr>
          <p:cNvSpPr>
            <a:spLocks noChangeAspect="1"/>
          </p:cNvSpPr>
          <p:nvPr/>
        </p:nvSpPr>
        <p:spPr bwMode="blackWhite">
          <a:xfrm>
            <a:off x="382150" y="2895287"/>
            <a:ext cx="409838" cy="4098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</a:lstStyle>
          <a:p>
            <a:pPr algn="ctr" rtl="0"/>
            <a:r>
              <a:rPr lang="pt-BR" dirty="0"/>
              <a:t>1</a:t>
            </a:r>
          </a:p>
        </p:txBody>
      </p:sp>
      <p:sp>
        <p:nvSpPr>
          <p:cNvPr id="18" name="Oval 36" descr="Círculo pequeno">
            <a:extLst>
              <a:ext uri="{FF2B5EF4-FFF2-40B4-BE49-F238E27FC236}">
                <a16:creationId xmlns:a16="http://schemas.microsoft.com/office/drawing/2014/main" id="{B50483D9-C206-3027-254C-6852205921AE}"/>
              </a:ext>
            </a:extLst>
          </p:cNvPr>
          <p:cNvSpPr>
            <a:spLocks noChangeAspect="1"/>
          </p:cNvSpPr>
          <p:nvPr/>
        </p:nvSpPr>
        <p:spPr bwMode="blackWhite">
          <a:xfrm>
            <a:off x="408889" y="4786152"/>
            <a:ext cx="409838" cy="4098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</a:lstStyle>
          <a:p>
            <a:pPr algn="ctr" rtl="0"/>
            <a:r>
              <a:rPr lang="pt-BR" dirty="0"/>
              <a:t>2</a:t>
            </a:r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A86BDED6-3E45-D956-CA8B-3F619BC234B7}"/>
              </a:ext>
            </a:extLst>
          </p:cNvPr>
          <p:cNvSpPr txBox="1"/>
          <p:nvPr/>
        </p:nvSpPr>
        <p:spPr>
          <a:xfrm>
            <a:off x="818727" y="2893183"/>
            <a:ext cx="487029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Ministrar workshop de Scrum e Metodologias Ágeis </a:t>
            </a:r>
            <a:r>
              <a:rPr lang="pt-BR" sz="2000" dirty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para estagiários e equipe de Infra</a:t>
            </a:r>
          </a:p>
          <a:p>
            <a:endParaRPr lang="pt-BR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pt-BR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pt-BR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pt-BR" sz="2000" dirty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Implementar </a:t>
            </a:r>
            <a:r>
              <a:rPr lang="pt-BR" sz="2000" b="1" dirty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 PDI (Plano de Desenvolvimento Individual) </a:t>
            </a:r>
            <a:r>
              <a:rPr lang="pt-BR" sz="2000" dirty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para estagiários e funcionários</a:t>
            </a:r>
          </a:p>
        </p:txBody>
      </p:sp>
      <p:sp>
        <p:nvSpPr>
          <p:cNvPr id="4" name="Oval 36" descr="Círculo pequeno">
            <a:extLst>
              <a:ext uri="{FF2B5EF4-FFF2-40B4-BE49-F238E27FC236}">
                <a16:creationId xmlns:a16="http://schemas.microsoft.com/office/drawing/2014/main" id="{0913D557-053B-DB1E-C78A-CC853D0D414D}"/>
              </a:ext>
            </a:extLst>
          </p:cNvPr>
          <p:cNvSpPr>
            <a:spLocks noChangeAspect="1"/>
          </p:cNvSpPr>
          <p:nvPr/>
        </p:nvSpPr>
        <p:spPr bwMode="blackWhite">
          <a:xfrm>
            <a:off x="6248056" y="2880933"/>
            <a:ext cx="409838" cy="4098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</a:lstStyle>
          <a:p>
            <a:pPr algn="ctr" rtl="0"/>
            <a:r>
              <a:rPr lang="pt-BR" dirty="0"/>
              <a:t>3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9D38971B-F452-1FC4-8B6C-ED36C33195FA}"/>
              </a:ext>
            </a:extLst>
          </p:cNvPr>
          <p:cNvSpPr txBox="1"/>
          <p:nvPr/>
        </p:nvSpPr>
        <p:spPr>
          <a:xfrm>
            <a:off x="6684633" y="2878829"/>
            <a:ext cx="487029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latin typeface="Segoe UI" panose="020B0502040204020203" pitchFamily="34" charset="0"/>
                <a:cs typeface="Segoe UI" panose="020B0502040204020203" pitchFamily="34" charset="0"/>
              </a:rPr>
              <a:t>Apresentar estrutura de mentoria para orientar estagiários e </a:t>
            </a:r>
            <a:r>
              <a:rPr lang="pt-BR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Programa de obtenção da </a:t>
            </a:r>
            <a:r>
              <a:rPr lang="pt-BR" sz="20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certiﬁcação</a:t>
            </a:r>
            <a:r>
              <a:rPr lang="pt-BR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 Scrum Foundation Professional </a:t>
            </a:r>
            <a:r>
              <a:rPr lang="pt-BR" sz="20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Certiﬁcation</a:t>
            </a:r>
            <a:r>
              <a:rPr lang="pt-BR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 – SFPC</a:t>
            </a:r>
            <a:r>
              <a:rPr lang="pt-BR" sz="2000" dirty="0">
                <a:latin typeface="Segoe UI" panose="020B0502040204020203" pitchFamily="34" charset="0"/>
                <a:cs typeface="Segoe UI" panose="020B0502040204020203" pitchFamily="34" charset="0"/>
              </a:rPr>
              <a:t> em 4 semanas.</a:t>
            </a:r>
          </a:p>
        </p:txBody>
      </p:sp>
    </p:spTree>
    <p:extLst>
      <p:ext uri="{BB962C8B-B14F-4D97-AF65-F5344CB8AC3E}">
        <p14:creationId xmlns:p14="http://schemas.microsoft.com/office/powerpoint/2010/main" val="16607740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A466A32-4199-7480-ACE4-12210EB0C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7A9EA-992D-466B-AFF2-8B3A11631612}" type="slidenum">
              <a:rPr lang="es-CL" smtClean="0"/>
              <a:t>9</a:t>
            </a:fld>
            <a:endParaRPr lang="es-CL"/>
          </a:p>
        </p:txBody>
      </p:sp>
      <p:pic>
        <p:nvPicPr>
          <p:cNvPr id="8" name="Imagem 7" descr="Interface gráfica do usuário, Texto, Aplicativo, Email&#10;&#10;Descrição gerada automaticamente">
            <a:extLst>
              <a:ext uri="{FF2B5EF4-FFF2-40B4-BE49-F238E27FC236}">
                <a16:creationId xmlns:a16="http://schemas.microsoft.com/office/drawing/2014/main" id="{08DEE7BC-5839-89E6-E03B-BF11392762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681" y="3709268"/>
            <a:ext cx="5079401" cy="2863814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10" name="Imagem 9" descr="Interface gráfica do usuário, Texto&#10;&#10;Descrição gerada automaticamente">
            <a:extLst>
              <a:ext uri="{FF2B5EF4-FFF2-40B4-BE49-F238E27FC236}">
                <a16:creationId xmlns:a16="http://schemas.microsoft.com/office/drawing/2014/main" id="{BDB7CCED-FEE4-9BA9-B463-B30134E97E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332" y="205984"/>
            <a:ext cx="5839668" cy="3114338"/>
          </a:xfrm>
          <a:prstGeom prst="rect">
            <a:avLst/>
          </a:prstGeom>
        </p:spPr>
      </p:pic>
      <p:pic>
        <p:nvPicPr>
          <p:cNvPr id="12" name="Imagem 11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C3524FB8-08C2-5FB2-8679-C13B3D3AB6C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9947" y="0"/>
            <a:ext cx="5972053" cy="6749322"/>
          </a:xfrm>
          <a:prstGeom prst="rect">
            <a:avLst/>
          </a:prstGeom>
          <a:ln>
            <a:noFill/>
          </a:ln>
        </p:spPr>
      </p:pic>
      <p:pic>
        <p:nvPicPr>
          <p:cNvPr id="3" name="Imagem 2" descr="Interface gráfica do usuário, Aplicativo, Site&#10;&#10;Descrição gerada automaticamente">
            <a:extLst>
              <a:ext uri="{FF2B5EF4-FFF2-40B4-BE49-F238E27FC236}">
                <a16:creationId xmlns:a16="http://schemas.microsoft.com/office/drawing/2014/main" id="{122B187D-123A-DCB9-7A8D-33D9FB75D1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8182" y="2986893"/>
            <a:ext cx="2335582" cy="1444749"/>
          </a:xfrm>
          <a:prstGeom prst="rect">
            <a:avLst/>
          </a:prstGeom>
        </p:spPr>
      </p:pic>
      <p:pic>
        <p:nvPicPr>
          <p:cNvPr id="6" name="Imagem 5" descr="Interface gráfica do usuário, Texto, Aplicativo, Email&#10;&#10;Descrição gerada automaticamente">
            <a:extLst>
              <a:ext uri="{FF2B5EF4-FFF2-40B4-BE49-F238E27FC236}">
                <a16:creationId xmlns:a16="http://schemas.microsoft.com/office/drawing/2014/main" id="{71CB7349-B737-CB98-DCAB-17DC49FE37B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8182" y="4431642"/>
            <a:ext cx="2013063" cy="498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34511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Íon - Sala da Diretoria">
  <a:themeElements>
    <a:clrScheme name="Íon - Sala da Diretoria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Íon - Sala da Diretoria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Íon - Sala da Diretoria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>
    <a:spDef>
      <a:spPr>
        <a:ln>
          <a:extLst>
            <a:ext uri="{C807C97D-BFC1-408E-A445-0C87EB9F89A2}">
              <ask:lineSketchStyleProps xmlns:ask="http://schemas.microsoft.com/office/drawing/2018/sketchyshapes">
                <ask:type>
                  <ask:lineSketchNone/>
                </ask:type>
              </ask:lineSketchStyleProps>
            </a:ext>
          </a:extLst>
        </a:ln>
      </a:spPr>
      <a:bodyPr rtlCol="0" anchor="ctr"/>
      <a:lstStyle>
        <a:defPPr algn="ctr">
          <a:defRPr sz="1000" b="1" dirty="0" smtClean="0"/>
        </a:defPPr>
      </a:lstStyle>
      <a:style>
        <a:lnRef idx="3">
          <a:schemeClr val="lt1"/>
        </a:lnRef>
        <a:fillRef idx="1">
          <a:schemeClr val="accent2"/>
        </a:fillRef>
        <a:effectRef idx="1">
          <a:schemeClr val="accent2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2723</TotalTime>
  <Words>2746</Words>
  <Application>Microsoft Office PowerPoint</Application>
  <PresentationFormat>Widescreen</PresentationFormat>
  <Paragraphs>442</Paragraphs>
  <Slides>53</Slides>
  <Notes>4</Notes>
  <HiddenSlides>0</HiddenSlides>
  <MMClips>0</MMClips>
  <ScaleCrop>false</ScaleCrop>
  <HeadingPairs>
    <vt:vector size="6" baseType="variant">
      <vt:variant>
        <vt:lpstr>Fontes usadas</vt:lpstr>
      </vt:variant>
      <vt:variant>
        <vt:i4>10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53</vt:i4>
      </vt:variant>
    </vt:vector>
  </HeadingPairs>
  <TitlesOfParts>
    <vt:vector size="64" baseType="lpstr">
      <vt:lpstr>Abadi</vt:lpstr>
      <vt:lpstr>Aptos</vt:lpstr>
      <vt:lpstr>Aptos Narrow</vt:lpstr>
      <vt:lpstr>Arial</vt:lpstr>
      <vt:lpstr>Century Gothic</vt:lpstr>
      <vt:lpstr>Google Sans</vt:lpstr>
      <vt:lpstr>Segoe UI</vt:lpstr>
      <vt:lpstr>Segoe UI Semibold</vt:lpstr>
      <vt:lpstr>Tahoma</vt:lpstr>
      <vt:lpstr>Wingdings 3</vt:lpstr>
      <vt:lpstr>Íon - Sala da Diretoria</vt:lpstr>
      <vt:lpstr>Plano de Trabalho DevOps e Melhora Contínua </vt:lpstr>
      <vt:lpstr>Objetivo</vt:lpstr>
      <vt:lpstr>Fases</vt:lpstr>
      <vt:lpstr>1. FORMAÇÃO E MENTORIA PARA ESTAGIÁRIOS E JUNIORES</vt:lpstr>
      <vt:lpstr>Apresentação do PowerPoint</vt:lpstr>
      <vt:lpstr>Apresentação do PowerPoint</vt:lpstr>
      <vt:lpstr>Apresentação do PowerPoint</vt:lpstr>
      <vt:lpstr>1. FORMAÇÃO E MENTORIA PARA ESTAGIÁRIOS E JUNIORES</vt:lpstr>
      <vt:lpstr>Apresentação do PowerPoint</vt:lpstr>
      <vt:lpstr>2. AVALIAÇÃO DO CENÁRIO ATUAL</vt:lpstr>
      <vt:lpstr>Apresentação do PowerPoint</vt:lpstr>
      <vt:lpstr>2. AVALIAÇÃO DO CENÁRIO ATUAL</vt:lpstr>
      <vt:lpstr>Identiﬁcar principais gargalos e problemas   Mapear o ﬂuxo de trabalho Identiﬁcar ferramentas e processos críticos a serem melhorados   </vt:lpstr>
      <vt:lpstr>2. AVALIAÇÃO DO CENÁRIO ATUAL</vt:lpstr>
      <vt:lpstr>Deﬁnir KPIs iniciais para medir progresso</vt:lpstr>
      <vt:lpstr>Deﬁnir KPIs iniciais para medir progresso</vt:lpstr>
      <vt:lpstr>3. INTRODUÇÃO DE FERRAMENTAS E PRÁTICAS INICIAIS</vt:lpstr>
      <vt:lpstr>Conﬁgurar pipeline CI/CD* básico Criar scripts para automação de testes e deploy Testar deploy contínuo em ambiente de desenvolvimento  </vt:lpstr>
      <vt:lpstr>Conﬁgurar pipeline CI/CD* básico</vt:lpstr>
      <vt:lpstr>Conﬁgurar pipeline CI/CD* básico</vt:lpstr>
      <vt:lpstr>Conﬁgurar pipeline CI/CD* básico</vt:lpstr>
      <vt:lpstr>4. AUTOMAÇÃO DE TESTES E QUALIDADE</vt:lpstr>
      <vt:lpstr>Implementar automação de testes unitários e de integração</vt:lpstr>
      <vt:lpstr>Implementar automação de testes unitários e de integração</vt:lpstr>
      <vt:lpstr>Implementar automação de testes unitários e de integração</vt:lpstr>
      <vt:lpstr>4. AUTOMAÇÃO DE TESTES E QUALIDADE</vt:lpstr>
      <vt:lpstr>Ajustar CI/CD para integrar validação automatizada</vt:lpstr>
      <vt:lpstr>5. INFRAESTRUTURA E MONITORAMENTO</vt:lpstr>
      <vt:lpstr>Conﬁgurar ambiente de monitoramento dashboard (Prometheus, Grafana) Criar alertas automáticos para incidentes críticos </vt:lpstr>
      <vt:lpstr>Conﬁgurar ambiente de monitoramento dashboard (Prometheus, Grafana)</vt:lpstr>
      <vt:lpstr>5. INFRAESTRUTURA E MONITORAMENTO</vt:lpstr>
      <vt:lpstr>Implementar Infrastructure as Code (IaC)</vt:lpstr>
      <vt:lpstr>Implementar Infrastructure as Code (IaC)</vt:lpstr>
      <vt:lpstr>Implementar Infrastructure as Code (IaC)</vt:lpstr>
      <vt:lpstr>Implementar Infrastructure as Code (IaC)</vt:lpstr>
      <vt:lpstr>Implementar Infrastructure as Code (IaC)</vt:lpstr>
      <vt:lpstr>5. INFRAESTRUTURA E MONITORAMENTO</vt:lpstr>
      <vt:lpstr>Padronizar ambiente para desenvolvimento, homologação e produção</vt:lpstr>
      <vt:lpstr>6. CULTURA DE COLABORAÇÃO E FEEDBACK CONTÍNUO</vt:lpstr>
      <vt:lpstr>Apresentação do PowerPoint</vt:lpstr>
      <vt:lpstr>Apresentação do PowerPoint</vt:lpstr>
      <vt:lpstr>Apresentação do PowerPoint</vt:lpstr>
      <vt:lpstr>Apresentação do PowerPoint</vt:lpstr>
      <vt:lpstr>7. REVISÃO E OTIMIZAÇÃO DO PROCESSO</vt:lpstr>
      <vt:lpstr>8. EXPANSÃO E MANUTENÇÃO DA CULTURA DEVOPS</vt:lpstr>
      <vt:lpstr>Estabelecer práticas de DevSecOps</vt:lpstr>
      <vt:lpstr>Estabelecer práticas de DevSecOps</vt:lpstr>
      <vt:lpstr>Implementar processos de governança e compliance</vt:lpstr>
      <vt:lpstr>Apresentação do PowerPoint</vt:lpstr>
      <vt:lpstr>Apresentação do PowerPoint</vt:lpstr>
      <vt:lpstr>Áreas de atuação</vt:lpstr>
      <vt:lpstr>Por que a implantação de DevOps precisa de apoio estratégico?</vt:lpstr>
      <vt:lpstr>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Apresentacao Devops e Melhora Continua</dc:title>
  <dc:creator>Evelinny Souza</dc:creator>
  <cp:lastModifiedBy>Paullo Estevam</cp:lastModifiedBy>
  <cp:revision>21</cp:revision>
  <cp:lastPrinted>2024-11-28T13:49:17Z</cp:lastPrinted>
  <dcterms:created xsi:type="dcterms:W3CDTF">2024-04-18T19:24:35Z</dcterms:created>
  <dcterms:modified xsi:type="dcterms:W3CDTF">2026-01-07T15:46:17Z</dcterms:modified>
</cp:coreProperties>
</file>